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4"/>
  </p:sldMasterIdLst>
  <p:notesMasterIdLst>
    <p:notesMasterId r:id="rId36"/>
  </p:notesMasterIdLst>
  <p:sldIdLst>
    <p:sldId id="427" r:id="rId5"/>
    <p:sldId id="3474" r:id="rId6"/>
    <p:sldId id="435" r:id="rId7"/>
    <p:sldId id="396" r:id="rId8"/>
    <p:sldId id="423" r:id="rId9"/>
    <p:sldId id="303" r:id="rId10"/>
    <p:sldId id="3477" r:id="rId11"/>
    <p:sldId id="306" r:id="rId12"/>
    <p:sldId id="309" r:id="rId13"/>
    <p:sldId id="261" r:id="rId14"/>
    <p:sldId id="263" r:id="rId15"/>
    <p:sldId id="262" r:id="rId16"/>
    <p:sldId id="264" r:id="rId17"/>
    <p:sldId id="265" r:id="rId18"/>
    <p:sldId id="3482" r:id="rId19"/>
    <p:sldId id="353" r:id="rId20"/>
    <p:sldId id="3483" r:id="rId21"/>
    <p:sldId id="496" r:id="rId22"/>
    <p:sldId id="495" r:id="rId23"/>
    <p:sldId id="497" r:id="rId24"/>
    <p:sldId id="498" r:id="rId25"/>
    <p:sldId id="499" r:id="rId26"/>
    <p:sldId id="276" r:id="rId27"/>
    <p:sldId id="269" r:id="rId28"/>
    <p:sldId id="273" r:id="rId29"/>
    <p:sldId id="268" r:id="rId30"/>
    <p:sldId id="270" r:id="rId31"/>
    <p:sldId id="267" r:id="rId32"/>
    <p:sldId id="271" r:id="rId33"/>
    <p:sldId id="258" r:id="rId34"/>
    <p:sldId id="34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72C2D"/>
    <a:srgbClr val="42AA42"/>
    <a:srgbClr val="FF7B07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C149F-321E-D14D-BAF3-6DE7AA37B5C6}" v="10" dt="2025-04-22T16:32:34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6"/>
    <p:restoredTop sz="73734"/>
  </p:normalViewPr>
  <p:slideViewPr>
    <p:cSldViewPr snapToGrid="0" snapToObjects="1">
      <p:cViewPr varScale="1">
        <p:scale>
          <a:sx n="131" d="100"/>
          <a:sy n="131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CA6608B-D9DF-AB47-9CA4-34B9E08DF315}" type="datetimeFigureOut">
              <a:rPr lang="en-US" smtClean="0"/>
              <a:pPr/>
              <a:t>4/22/25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E9698B3-71E4-3D40-A9A4-E51551B9E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4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1176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08d91fe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08d91fe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31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0628ec7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0628ec7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0628ec7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0628ec7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524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0628ec76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0628ec76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fb863336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fb863336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08d91fe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08d91fe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0628ec7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0628ec7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688a5f6e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688a5f6e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5930AE0-F6D3-551E-9FA3-73790D587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1CBD127-B06F-3807-C12B-A52F343C0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1DD04FF-BBE2-C3EB-A740-675F59E27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01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57242be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57242be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e41d57a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e41d57a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57242be9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57242be9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e2d53dd2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e2d53dd2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e41d57a1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e41d57a1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F7F6546-497C-4D11-95D2-47D34C5AE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2E7E021-D0B6-EB42-8AD0-AD58563543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89572FB-5250-A24A-4DD3-899F1C09D2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525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98B3-71E4-3D40-A9A4-E51551B9E4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1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33061"/>
            <a:ext cx="11243088" cy="4600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6C1463-1F0A-4DBE-D9B1-ED687057A4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0480" y="476250"/>
            <a:ext cx="10412096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290915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6C1463-1F0A-4DBE-D9B1-ED687057A4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0480" y="476250"/>
            <a:ext cx="10412096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735744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609600" y="306466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Enter Title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1718" y="4656104"/>
            <a:ext cx="10964333" cy="133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Enter Name Here</a:t>
            </a:r>
          </a:p>
        </p:txBody>
      </p:sp>
    </p:spTree>
    <p:extLst>
      <p:ext uri="{BB962C8B-B14F-4D97-AF65-F5344CB8AC3E}">
        <p14:creationId xmlns:p14="http://schemas.microsoft.com/office/powerpoint/2010/main" val="319561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850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77258" y="478301"/>
            <a:ext cx="10435319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4" y="6410644"/>
            <a:ext cx="312739" cy="1246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54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9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54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90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6009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FE385-4105-D07A-642D-69D4DFFCA166}"/>
              </a:ext>
            </a:extLst>
          </p:cNvPr>
          <p:cNvSpPr/>
          <p:nvPr userDrawn="1"/>
        </p:nvSpPr>
        <p:spPr>
          <a:xfrm>
            <a:off x="163569" y="-1836844"/>
            <a:ext cx="977953" cy="2841024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63770-89F6-7D91-968B-6C91227412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0937" y="-361258"/>
            <a:ext cx="1718861" cy="16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8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3" r:id="rId3"/>
    <p:sldLayoutId id="2147483745" r:id="rId4"/>
  </p:sldLayoutIdLst>
  <p:hf sldNum="0"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40" b="0" kern="1200" spc="-46">
          <a:solidFill>
            <a:srgbClr val="990000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4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4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4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4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1148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40" b="1">
          <a:solidFill>
            <a:schemeClr val="accent1"/>
          </a:solidFill>
          <a:latin typeface="Calibri" charset="0"/>
        </a:defRPr>
      </a:lvl6pPr>
      <a:lvl7pPr marL="82296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40" b="1">
          <a:solidFill>
            <a:schemeClr val="accent1"/>
          </a:solidFill>
          <a:latin typeface="Calibri" charset="0"/>
        </a:defRPr>
      </a:lvl7pPr>
      <a:lvl8pPr marL="123444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40" b="1">
          <a:solidFill>
            <a:schemeClr val="accent1"/>
          </a:solidFill>
          <a:latin typeface="Calibri" charset="0"/>
        </a:defRPr>
      </a:lvl8pPr>
      <a:lvl9pPr marL="164592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40" b="1">
          <a:solidFill>
            <a:schemeClr val="accent1"/>
          </a:solidFill>
          <a:latin typeface="Calibri" charset="0"/>
        </a:defRPr>
      </a:lvl9pPr>
    </p:titleStyle>
    <p:bodyStyle>
      <a:lvl1pPr marL="308610" indent="-308610" algn="l" rtl="0" eaLnBrk="1" fontAlgn="base" hangingPunct="1">
        <a:lnSpc>
          <a:spcPct val="100000"/>
        </a:lnSpc>
        <a:spcBef>
          <a:spcPts val="540"/>
        </a:spcBef>
        <a:spcAft>
          <a:spcPts val="0"/>
        </a:spcAft>
        <a:buClr>
          <a:srgbClr val="990000"/>
        </a:buClr>
        <a:buFont typeface="Arial" charset="0"/>
        <a:buChar char="•"/>
        <a:defRPr sz="216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23208" indent="-150019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990000"/>
        </a:buClr>
        <a:buSzPct val="80000"/>
        <a:buFont typeface="Arial" charset="0"/>
        <a:buChar char="•"/>
        <a:defRPr sz="18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770096" indent="-150019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990000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081565" indent="-15573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990000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284446" indent="-15144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990000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489558" indent="-148133" algn="l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44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695298" indent="-148133" algn="l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44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1901038" indent="-148133" algn="l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44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106778" indent="-148133" algn="l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44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DCF-F1DB-6341-B0F8-6ED8C80E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EXAMPLE Critical Design Review (CDR)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443E3-A173-6444-B4B8-B78AE500CC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Prof. Daniel Loveless</a:t>
            </a:r>
          </a:p>
          <a:p>
            <a:r>
              <a:rPr lang="en-US" sz="2800" dirty="0"/>
              <a:t>4/22/2025</a:t>
            </a:r>
          </a:p>
        </p:txBody>
      </p:sp>
    </p:spTree>
    <p:extLst>
      <p:ext uri="{BB962C8B-B14F-4D97-AF65-F5344CB8AC3E}">
        <p14:creationId xmlns:p14="http://schemas.microsoft.com/office/powerpoint/2010/main" val="192528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l="55880" t="14176" r="4250" b="54514"/>
          <a:stretch/>
        </p:blipFill>
        <p:spPr>
          <a:xfrm>
            <a:off x="893601" y="2412535"/>
            <a:ext cx="4882001" cy="37682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F2048-DAD9-5752-6854-27A7056D6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NMOS is correct</a:t>
            </a:r>
          </a:p>
          <a:p>
            <a:r>
              <a:rPr lang="en-US" dirty="0"/>
              <a:t>IBIAS is connected to the first cascaded MOS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42C3AE-2E78-BB81-AFF4-68B12A02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DOE1 NMOS Current Source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00E850D-58E3-9C24-77F0-B45DFD95FD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l="72249" t="35963"/>
          <a:stretch/>
        </p:blipFill>
        <p:spPr>
          <a:xfrm>
            <a:off x="7587343" y="367092"/>
            <a:ext cx="3799573" cy="57585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FD280F0-0F38-FE43-7863-3B4977017B3F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A8178A-D3E1-13C0-597B-9F9B24F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3061"/>
            <a:ext cx="6768398" cy="4600990"/>
          </a:xfrm>
        </p:spPr>
        <p:txBody>
          <a:bodyPr/>
          <a:lstStyle/>
          <a:p>
            <a:r>
              <a:rPr lang="en-US" dirty="0"/>
              <a:t>PMOS cell correct, however, the external reference pin was connected to the wrong node</a:t>
            </a:r>
          </a:p>
          <a:p>
            <a:r>
              <a:rPr lang="en-US" dirty="0"/>
              <a:t>IBIAS was connected to the second cascaded MOS</a:t>
            </a:r>
          </a:p>
          <a:p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C8CAA181-EB02-2382-AC7D-0DFEF769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DOE1_v3 PMOS Array Fix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859D2D4-ED9C-739E-D7DB-3EA18ED9DC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t="36222" r="71114" b="-6"/>
          <a:stretch/>
        </p:blipFill>
        <p:spPr>
          <a:xfrm>
            <a:off x="7548929" y="367092"/>
            <a:ext cx="3976716" cy="576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28014" r="39840" b="61778"/>
          <a:stretch/>
        </p:blipFill>
        <p:spPr>
          <a:xfrm>
            <a:off x="982801" y="2174401"/>
            <a:ext cx="5113200" cy="4025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94AD2-54F2-BB43-B488-D0A40D2C19D6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80E90C-1CF2-7F56-2266-27796681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PMOS is correct</a:t>
            </a:r>
          </a:p>
          <a:p>
            <a:r>
              <a:rPr lang="en-US" dirty="0"/>
              <a:t>IBIAS is connected to the first cascaded MOS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41A5D1B-436A-1A79-E8B3-44CA055A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DOE1_v3 PMOS Array Fix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83563E0-5892-3D41-0641-622963FEE0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28014" r="39840" b="61778"/>
          <a:stretch/>
        </p:blipFill>
        <p:spPr>
          <a:xfrm>
            <a:off x="924782" y="2183933"/>
            <a:ext cx="5113200" cy="402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4">
            <a:alphaModFix/>
          </a:blip>
          <a:srcRect l="31923" t="35864" r="38991"/>
          <a:stretch/>
        </p:blipFill>
        <p:spPr>
          <a:xfrm>
            <a:off x="7648206" y="286068"/>
            <a:ext cx="3758762" cy="57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5ADBC6B-86A7-9A93-3807-E1883B7CDB16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356966"/>
            <a:ext cx="5141443" cy="473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651" y="1356968"/>
            <a:ext cx="4841079" cy="473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6AEDB-3DDB-D246-9811-5277E1EA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DOE1_v3 PMOS Array Fix - Layout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01DAAA5-FCF6-BCEB-0CA5-DA5C621BE6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648EA43-F6A6-E45B-990B-A6EE0C21A032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2324"/>
          <a:stretch/>
        </p:blipFill>
        <p:spPr>
          <a:xfrm>
            <a:off x="4317891" y="488288"/>
            <a:ext cx="7282399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0EF8EE7-85C1-26D8-E636-A0966299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0" y="476250"/>
            <a:ext cx="2867259" cy="654760"/>
          </a:xfrm>
        </p:spPr>
        <p:txBody>
          <a:bodyPr/>
          <a:lstStyle/>
          <a:p>
            <a:r>
              <a:rPr lang="en-US" dirty="0"/>
              <a:t>DOE1_v3 PMOS Array Fix - LVS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AD72EDA-B4D3-75F5-3938-991D4E7A47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3AB5913-FF6A-300C-771C-CCE14AEDA0EA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C9A4973-70D6-F404-0782-F6BEF43E1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602C1048-8F7D-3E68-714C-107196C3D2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 dirty="0"/>
              <a:t>DOE-3 RADFX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69B27-74F0-58FA-5193-638276476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356D82-449A-CB72-9AD8-48FDE8554C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D3C49DA-336E-1D33-F293-69CFA8C049AB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97210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2EA8A-FF97-741B-8EE1-A5CB2AFA0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1600" b="1" spc="-10" dirty="0">
                <a:solidFill>
                  <a:srgbClr val="404040"/>
                </a:solidFill>
                <a:latin typeface="Arial"/>
                <a:cs typeface="Arial"/>
              </a:rPr>
              <a:t>Single-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event</a:t>
            </a:r>
            <a:r>
              <a:rPr lang="en-US" sz="16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transients</a:t>
            </a:r>
            <a:r>
              <a:rPr lang="en-US" sz="16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20" dirty="0">
                <a:solidFill>
                  <a:srgbClr val="404040"/>
                </a:solidFill>
                <a:latin typeface="Arial"/>
                <a:cs typeface="Arial"/>
              </a:rPr>
              <a:t>(SET)</a:t>
            </a:r>
            <a:endParaRPr lang="en-US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495"/>
              </a:spcBef>
              <a:buChar char="•"/>
              <a:tabLst>
                <a:tab pos="697865" algn="l"/>
              </a:tabLst>
            </a:pP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SETs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are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fundamental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circuit-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level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response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critical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for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model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calibration</a:t>
            </a:r>
            <a:endParaRPr lang="en-US" sz="1600" dirty="0">
              <a:latin typeface="Arial"/>
              <a:cs typeface="Arial"/>
            </a:endParaRPr>
          </a:p>
          <a:p>
            <a:pPr marL="698500" marR="513715" lvl="1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Large</a:t>
            </a:r>
            <a:r>
              <a:rPr lang="en-US" sz="1600" b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targets</a:t>
            </a:r>
            <a:r>
              <a:rPr lang="en-US" sz="16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lang="en-US" sz="1600" b="1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combinational</a:t>
            </a:r>
            <a:r>
              <a:rPr lang="en-US" sz="1600" b="1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logic</a:t>
            </a:r>
            <a:r>
              <a:rPr lang="en-US" sz="1600" b="1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(INV,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NAND,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OR)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will</a:t>
            </a:r>
            <a:r>
              <a:rPr lang="en-US" sz="16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generate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SETs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(with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expected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pulse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widths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between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50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Arial"/>
                <a:cs typeface="Arial"/>
              </a:rPr>
              <a:t>ps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1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ns)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captured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by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an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on-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chip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20" dirty="0">
                <a:solidFill>
                  <a:srgbClr val="404040"/>
                </a:solidFill>
                <a:latin typeface="Arial"/>
                <a:cs typeface="Arial"/>
              </a:rPr>
              <a:t>time-to-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digital</a:t>
            </a:r>
            <a:r>
              <a:rPr lang="en-US" sz="1600" b="1" spc="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converter</a:t>
            </a:r>
            <a:r>
              <a:rPr lang="en-US" sz="1600" b="1" spc="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10" dirty="0">
                <a:solidFill>
                  <a:srgbClr val="404040"/>
                </a:solidFill>
                <a:latin typeface="Arial"/>
                <a:cs typeface="Arial"/>
              </a:rPr>
              <a:t>(TDC)</a:t>
            </a:r>
            <a:endParaRPr lang="en-US"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1600" b="1" spc="-10" dirty="0">
                <a:solidFill>
                  <a:srgbClr val="404040"/>
                </a:solidFill>
                <a:latin typeface="Arial"/>
                <a:cs typeface="Arial"/>
              </a:rPr>
              <a:t>Single-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event upsets</a:t>
            </a:r>
            <a:r>
              <a:rPr lang="en-US" sz="16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20" dirty="0">
                <a:solidFill>
                  <a:srgbClr val="404040"/>
                </a:solidFill>
                <a:latin typeface="Arial"/>
                <a:cs typeface="Arial"/>
              </a:rPr>
              <a:t>(SEU)</a:t>
            </a:r>
            <a:endParaRPr lang="en-US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Single-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event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effects</a:t>
            </a:r>
            <a:r>
              <a:rPr lang="en-US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that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result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change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state of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 memory</a:t>
            </a:r>
            <a:endParaRPr lang="en-US" sz="1600" dirty="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Shift</a:t>
            </a:r>
            <a:r>
              <a:rPr lang="en-US" sz="16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registers</a:t>
            </a:r>
            <a:r>
              <a:rPr lang="en-US" sz="16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designed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from</a:t>
            </a:r>
            <a:r>
              <a:rPr lang="en-US" sz="1600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Arial"/>
                <a:cs typeface="Arial"/>
              </a:rPr>
              <a:t>Skywater</a:t>
            </a:r>
            <a:r>
              <a:rPr lang="en-US" sz="1600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standard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cell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flip-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flops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10" dirty="0">
                <a:solidFill>
                  <a:srgbClr val="FF0000"/>
                </a:solidFill>
                <a:latin typeface="Arial"/>
                <a:cs typeface="Arial"/>
              </a:rPr>
              <a:t>radiation-</a:t>
            </a:r>
            <a:r>
              <a:rPr lang="en-US" sz="1600" b="1" dirty="0">
                <a:solidFill>
                  <a:srgbClr val="FF0000"/>
                </a:solidFill>
                <a:latin typeface="Arial"/>
                <a:cs typeface="Arial"/>
              </a:rPr>
              <a:t>hardened</a:t>
            </a:r>
            <a:r>
              <a:rPr lang="en-US" sz="1600" b="1" spc="-15" dirty="0">
                <a:solidFill>
                  <a:srgbClr val="FF0000"/>
                </a:solidFill>
                <a:latin typeface="Arial"/>
                <a:cs typeface="Arial"/>
              </a:rPr>
              <a:t> cell 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will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determine</a:t>
            </a:r>
            <a:r>
              <a:rPr lang="en-US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critical</a:t>
            </a:r>
            <a:r>
              <a:rPr lang="en-US" sz="16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charge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upset</a:t>
            </a:r>
            <a:endParaRPr lang="en-US" sz="1600" dirty="0">
              <a:latin typeface="Arial"/>
              <a:cs typeface="Arial"/>
            </a:endParaRPr>
          </a:p>
          <a:p>
            <a:pPr marL="698500" marR="15875" lvl="1" indent="-228600">
              <a:lnSpc>
                <a:spcPct val="100000"/>
              </a:lnSpc>
              <a:spcBef>
                <a:spcPts val="495"/>
              </a:spcBef>
              <a:buChar char="•"/>
              <a:tabLst>
                <a:tab pos="698500" algn="l"/>
              </a:tabLst>
            </a:pP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Shift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registers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will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laid</a:t>
            </a:r>
            <a:r>
              <a:rPr lang="en-US" sz="16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out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with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varying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well/substrate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contact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densities</a:t>
            </a:r>
            <a:r>
              <a:rPr lang="en-US" sz="16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characterize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critical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charge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versus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tap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spacing</a:t>
            </a:r>
            <a:endParaRPr lang="en-US"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1600" b="1" spc="-10" dirty="0">
                <a:solidFill>
                  <a:srgbClr val="404040"/>
                </a:solidFill>
                <a:latin typeface="Arial"/>
                <a:cs typeface="Arial"/>
              </a:rPr>
              <a:t>Single-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event </a:t>
            </a:r>
            <a:r>
              <a:rPr lang="en-US" sz="1600" b="1" dirty="0" err="1">
                <a:solidFill>
                  <a:srgbClr val="404040"/>
                </a:solidFill>
                <a:latin typeface="Arial"/>
                <a:cs typeface="Arial"/>
              </a:rPr>
              <a:t>latchup</a:t>
            </a:r>
            <a:r>
              <a:rPr lang="en-US" sz="16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20" dirty="0">
                <a:solidFill>
                  <a:srgbClr val="404040"/>
                </a:solidFill>
                <a:latin typeface="Arial"/>
                <a:cs typeface="Arial"/>
              </a:rPr>
              <a:t>(SEL)</a:t>
            </a:r>
            <a:endParaRPr lang="en-US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495"/>
              </a:spcBef>
              <a:buChar char="•"/>
              <a:tabLst>
                <a:tab pos="697865" algn="l"/>
              </a:tabLst>
            </a:pP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Potentially</a:t>
            </a:r>
            <a:r>
              <a:rPr lang="en-US" sz="16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destructive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response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single-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event</a:t>
            </a:r>
            <a:r>
              <a:rPr lang="en-US" sz="16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effects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due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coupled</a:t>
            </a:r>
            <a:r>
              <a:rPr lang="en-US" sz="16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parasitic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bipolar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devices</a:t>
            </a:r>
            <a:endParaRPr lang="en-US" sz="1600" dirty="0">
              <a:latin typeface="Arial"/>
              <a:cs typeface="Arial"/>
            </a:endParaRPr>
          </a:p>
          <a:p>
            <a:pPr marL="698500" marR="148590" lvl="1" indent="-229235">
              <a:lnSpc>
                <a:spcPct val="100000"/>
              </a:lnSpc>
              <a:spcBef>
                <a:spcPts val="500"/>
              </a:spcBef>
              <a:buChar char="•"/>
              <a:tabLst>
                <a:tab pos="698500" algn="l"/>
              </a:tabLst>
            </a:pP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entire</a:t>
            </a:r>
            <a:r>
              <a:rPr lang="en-US" sz="16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test</a:t>
            </a:r>
            <a:r>
              <a:rPr lang="en-US" sz="16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article</a:t>
            </a:r>
            <a:r>
              <a:rPr lang="en-US" sz="16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will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screen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process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lang="en-US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shift</a:t>
            </a:r>
            <a:r>
              <a:rPr lang="en-US" sz="16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registers</a:t>
            </a:r>
            <a:r>
              <a:rPr lang="en-US" sz="16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(with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varying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contact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densities)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characterize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if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necessary</a:t>
            </a:r>
            <a:endParaRPr lang="en-US"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1600" b="1" spc="-40" dirty="0">
                <a:solidFill>
                  <a:srgbClr val="404040"/>
                </a:solidFill>
                <a:latin typeface="Arial"/>
                <a:cs typeface="Arial"/>
              </a:rPr>
              <a:t>Total-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Ionizing</a:t>
            </a:r>
            <a:r>
              <a:rPr lang="en-US" sz="1600" b="1" spc="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Dose</a:t>
            </a:r>
            <a:r>
              <a:rPr lang="en-US" sz="16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10" dirty="0">
                <a:solidFill>
                  <a:srgbClr val="404040"/>
                </a:solidFill>
                <a:latin typeface="Arial"/>
                <a:cs typeface="Arial"/>
              </a:rPr>
              <a:t>(TID)</a:t>
            </a:r>
            <a:endParaRPr lang="en-US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Transistor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test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arrays</a:t>
            </a:r>
            <a:r>
              <a:rPr lang="en-US" sz="1600" spc="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(bonded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or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probed)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characterize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shifts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threshold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voltage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leakage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current</a:t>
            </a:r>
            <a:endParaRPr lang="en-US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Char char="•"/>
              <a:tabLst>
                <a:tab pos="697865" algn="l"/>
              </a:tabLst>
            </a:pP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On-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chip</a:t>
            </a:r>
            <a:r>
              <a:rPr lang="en-US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ring-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oscillators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 measure</a:t>
            </a:r>
            <a:r>
              <a:rPr lang="en-US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shifts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drive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current</a:t>
            </a:r>
            <a:endParaRPr lang="en-US" sz="16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0480" y="476250"/>
            <a:ext cx="1041209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DOE-2/3 Radiation Effects Test Coupon (RADFX)</a:t>
            </a:r>
            <a:endParaRPr sz="30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E94F5B3-40E5-AEAF-DE5C-C77ECC36FF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CB9EF155-8B65-3854-E1AA-3C49B3114FBE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A186-84DC-4302-D050-0FB65CD5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7A408-1693-AA43-9088-2F5AFB568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0665" indent="-22796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1600" b="1" spc="-10" dirty="0">
                <a:solidFill>
                  <a:srgbClr val="404040"/>
                </a:solidFill>
                <a:latin typeface="Arial"/>
                <a:cs typeface="Arial"/>
              </a:rPr>
              <a:t>Single-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event</a:t>
            </a:r>
            <a:r>
              <a:rPr lang="en-US" sz="16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transients</a:t>
            </a:r>
            <a:r>
              <a:rPr lang="en-US" sz="16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20" dirty="0">
                <a:solidFill>
                  <a:srgbClr val="404040"/>
                </a:solidFill>
                <a:latin typeface="Arial"/>
                <a:cs typeface="Arial"/>
              </a:rPr>
              <a:t>(SET)</a:t>
            </a:r>
            <a:endParaRPr lang="en-US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495"/>
              </a:spcBef>
              <a:buChar char="•"/>
              <a:tabLst>
                <a:tab pos="697865" algn="l"/>
              </a:tabLst>
            </a:pP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SETs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are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fundamental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circuit-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level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response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critical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for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model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calibration</a:t>
            </a:r>
            <a:endParaRPr lang="en-US" sz="1600" dirty="0">
              <a:latin typeface="Arial"/>
              <a:cs typeface="Arial"/>
            </a:endParaRPr>
          </a:p>
          <a:p>
            <a:pPr marL="698500" marR="513715" lvl="1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Large</a:t>
            </a:r>
            <a:r>
              <a:rPr lang="en-US" sz="1600" b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targets</a:t>
            </a:r>
            <a:r>
              <a:rPr lang="en-US" sz="16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lang="en-US" sz="1600" b="1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combinational</a:t>
            </a:r>
            <a:r>
              <a:rPr lang="en-US" sz="1600" b="1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logic</a:t>
            </a:r>
            <a:r>
              <a:rPr lang="en-US" sz="1600" b="1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(INV,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NAND,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OR)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will</a:t>
            </a:r>
            <a:r>
              <a:rPr lang="en-US" sz="16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generate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SETs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(with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expected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pulse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widths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between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50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Arial"/>
                <a:cs typeface="Arial"/>
              </a:rPr>
              <a:t>ps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1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ns)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captured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by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an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on-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chip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20" dirty="0">
                <a:solidFill>
                  <a:srgbClr val="404040"/>
                </a:solidFill>
                <a:latin typeface="Arial"/>
                <a:cs typeface="Arial"/>
              </a:rPr>
              <a:t>time-to-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digital</a:t>
            </a:r>
            <a:r>
              <a:rPr lang="en-US" sz="1600" b="1" spc="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converter</a:t>
            </a:r>
            <a:r>
              <a:rPr lang="en-US" sz="1600" b="1" spc="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10" dirty="0">
                <a:solidFill>
                  <a:srgbClr val="404040"/>
                </a:solidFill>
                <a:latin typeface="Arial"/>
                <a:cs typeface="Arial"/>
              </a:rPr>
              <a:t>(TDC)</a:t>
            </a:r>
            <a:endParaRPr lang="en-US"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1600" b="1" spc="-10" dirty="0">
                <a:solidFill>
                  <a:srgbClr val="404040"/>
                </a:solidFill>
                <a:latin typeface="Arial"/>
                <a:cs typeface="Arial"/>
              </a:rPr>
              <a:t>Single-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event upsets</a:t>
            </a:r>
            <a:r>
              <a:rPr lang="en-US" sz="16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20" dirty="0">
                <a:solidFill>
                  <a:srgbClr val="404040"/>
                </a:solidFill>
                <a:latin typeface="Arial"/>
                <a:cs typeface="Arial"/>
              </a:rPr>
              <a:t>(SEU)</a:t>
            </a:r>
            <a:endParaRPr lang="en-US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Single-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event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effects</a:t>
            </a:r>
            <a:r>
              <a:rPr lang="en-US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that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result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change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state of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 memory</a:t>
            </a:r>
            <a:endParaRPr lang="en-US" sz="1600" dirty="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Shift</a:t>
            </a:r>
            <a:r>
              <a:rPr lang="en-US" sz="16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registers</a:t>
            </a:r>
            <a:r>
              <a:rPr lang="en-US" sz="16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designed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from</a:t>
            </a:r>
            <a:r>
              <a:rPr lang="en-US" sz="1600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Arial"/>
                <a:cs typeface="Arial"/>
              </a:rPr>
              <a:t>Skywater</a:t>
            </a:r>
            <a:r>
              <a:rPr lang="en-US" sz="1600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standard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cell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flip-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flops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10" dirty="0">
                <a:solidFill>
                  <a:srgbClr val="FF0000"/>
                </a:solidFill>
                <a:latin typeface="Arial"/>
                <a:cs typeface="Arial"/>
              </a:rPr>
              <a:t>radiation-</a:t>
            </a:r>
            <a:r>
              <a:rPr lang="en-US" sz="1600" b="1" dirty="0">
                <a:solidFill>
                  <a:srgbClr val="FF0000"/>
                </a:solidFill>
                <a:latin typeface="Arial"/>
                <a:cs typeface="Arial"/>
              </a:rPr>
              <a:t>hardened</a:t>
            </a:r>
            <a:r>
              <a:rPr lang="en-US" sz="1600" b="1" spc="-15" dirty="0">
                <a:solidFill>
                  <a:srgbClr val="FF0000"/>
                </a:solidFill>
                <a:latin typeface="Arial"/>
                <a:cs typeface="Arial"/>
              </a:rPr>
              <a:t> cell 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will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determine</a:t>
            </a:r>
            <a:r>
              <a:rPr lang="en-US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critical</a:t>
            </a:r>
            <a:r>
              <a:rPr lang="en-US" sz="16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charge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upset</a:t>
            </a:r>
            <a:endParaRPr lang="en-US" sz="1600" dirty="0">
              <a:latin typeface="Arial"/>
              <a:cs typeface="Arial"/>
            </a:endParaRPr>
          </a:p>
          <a:p>
            <a:pPr marL="698500" marR="15875" lvl="1" indent="-228600">
              <a:lnSpc>
                <a:spcPct val="100000"/>
              </a:lnSpc>
              <a:spcBef>
                <a:spcPts val="495"/>
              </a:spcBef>
              <a:buChar char="•"/>
              <a:tabLst>
                <a:tab pos="698500" algn="l"/>
              </a:tabLst>
            </a:pP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Shift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registers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will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laid</a:t>
            </a:r>
            <a:r>
              <a:rPr lang="en-US" sz="16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out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with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varying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well/substrate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contact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densities</a:t>
            </a:r>
            <a:r>
              <a:rPr lang="en-US" sz="16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characterize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critical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charge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versus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tap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spacing</a:t>
            </a:r>
            <a:endParaRPr lang="en-US"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1600" b="1" spc="-10" dirty="0">
                <a:solidFill>
                  <a:srgbClr val="404040"/>
                </a:solidFill>
                <a:latin typeface="Arial"/>
                <a:cs typeface="Arial"/>
              </a:rPr>
              <a:t>Single-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event </a:t>
            </a:r>
            <a:r>
              <a:rPr lang="en-US" sz="1600" b="1" dirty="0" err="1">
                <a:solidFill>
                  <a:srgbClr val="404040"/>
                </a:solidFill>
                <a:latin typeface="Arial"/>
                <a:cs typeface="Arial"/>
              </a:rPr>
              <a:t>latchup</a:t>
            </a:r>
            <a:r>
              <a:rPr lang="en-US" sz="16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20" dirty="0">
                <a:solidFill>
                  <a:srgbClr val="404040"/>
                </a:solidFill>
                <a:latin typeface="Arial"/>
                <a:cs typeface="Arial"/>
              </a:rPr>
              <a:t>(SEL)</a:t>
            </a:r>
            <a:endParaRPr lang="en-US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495"/>
              </a:spcBef>
              <a:buChar char="•"/>
              <a:tabLst>
                <a:tab pos="697865" algn="l"/>
              </a:tabLst>
            </a:pP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Potentially</a:t>
            </a:r>
            <a:r>
              <a:rPr lang="en-US" sz="16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destructive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response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single-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event</a:t>
            </a:r>
            <a:r>
              <a:rPr lang="en-US" sz="16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effects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due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coupled</a:t>
            </a:r>
            <a:r>
              <a:rPr lang="en-US" sz="16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parasitic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bipolar</a:t>
            </a:r>
            <a:r>
              <a:rPr lang="en-US" sz="16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devices</a:t>
            </a:r>
            <a:endParaRPr lang="en-US" sz="1600" dirty="0">
              <a:latin typeface="Arial"/>
              <a:cs typeface="Arial"/>
            </a:endParaRPr>
          </a:p>
          <a:p>
            <a:pPr marL="698500" marR="148590" lvl="1" indent="-229235">
              <a:lnSpc>
                <a:spcPct val="100000"/>
              </a:lnSpc>
              <a:spcBef>
                <a:spcPts val="500"/>
              </a:spcBef>
              <a:buChar char="•"/>
              <a:tabLst>
                <a:tab pos="698500" algn="l"/>
              </a:tabLst>
            </a:pP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entire</a:t>
            </a:r>
            <a:r>
              <a:rPr lang="en-US" sz="16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test</a:t>
            </a:r>
            <a:r>
              <a:rPr lang="en-US" sz="16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article</a:t>
            </a:r>
            <a:r>
              <a:rPr lang="en-US" sz="16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will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screen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process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lang="en-US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shift</a:t>
            </a:r>
            <a:r>
              <a:rPr lang="en-US" sz="16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registers</a:t>
            </a:r>
            <a:r>
              <a:rPr lang="en-US" sz="16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(with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varying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contact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densities)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characterize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if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necessary</a:t>
            </a:r>
            <a:endParaRPr lang="en-US"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1600" b="1" spc="-40" dirty="0">
                <a:solidFill>
                  <a:srgbClr val="404040"/>
                </a:solidFill>
                <a:latin typeface="Arial"/>
                <a:cs typeface="Arial"/>
              </a:rPr>
              <a:t>Total-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Ionizing</a:t>
            </a:r>
            <a:r>
              <a:rPr lang="en-US" sz="1600" b="1" spc="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Arial"/>
                <a:cs typeface="Arial"/>
              </a:rPr>
              <a:t>Dose</a:t>
            </a:r>
            <a:r>
              <a:rPr lang="en-US" sz="16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b="1" spc="-10" dirty="0">
                <a:solidFill>
                  <a:srgbClr val="404040"/>
                </a:solidFill>
                <a:latin typeface="Arial"/>
                <a:cs typeface="Arial"/>
              </a:rPr>
              <a:t>(TID)</a:t>
            </a:r>
            <a:endParaRPr lang="en-US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Transistor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test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arrays</a:t>
            </a:r>
            <a:r>
              <a:rPr lang="en-US" sz="1600" spc="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(bonded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or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probed)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characterize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shifts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threshold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voltage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leakage</a:t>
            </a:r>
            <a:r>
              <a:rPr lang="en-US"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current</a:t>
            </a:r>
            <a:endParaRPr lang="en-US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Char char="•"/>
              <a:tabLst>
                <a:tab pos="697865" algn="l"/>
              </a:tabLst>
            </a:pP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On-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chip</a:t>
            </a:r>
            <a:r>
              <a:rPr lang="en-US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ring-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oscillators</a:t>
            </a:r>
            <a:r>
              <a:rPr lang="en-US"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 measure</a:t>
            </a:r>
            <a:r>
              <a:rPr lang="en-US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shifts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lang="en-US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drive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current</a:t>
            </a:r>
            <a:endParaRPr lang="en-US" sz="16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5CC5635-F002-64E4-E495-C2CD30886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0480" y="476250"/>
            <a:ext cx="1041209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DOE-2/3 Radiation Effects Test Coupon (RADFX)</a:t>
            </a:r>
            <a:endParaRPr sz="30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64785867-364C-067B-6BFD-77573FB0AE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33DFEEF8-917B-0073-1447-DB59E4D4BCE1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07007D-39C8-FAEB-37A3-4439529E365B}"/>
              </a:ext>
            </a:extLst>
          </p:cNvPr>
          <p:cNvSpPr/>
          <p:nvPr/>
        </p:nvSpPr>
        <p:spPr>
          <a:xfrm>
            <a:off x="7952897" y="2285064"/>
            <a:ext cx="3997803" cy="637621"/>
          </a:xfrm>
          <a:prstGeom prst="rect">
            <a:avLst/>
          </a:prstGeom>
          <a:solidFill>
            <a:srgbClr val="D72C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The dual-interlocked cell (DICE) on DOE-2-RADFX has some timing issues – this will be corrected in DOE-3</a:t>
            </a:r>
          </a:p>
        </p:txBody>
      </p:sp>
    </p:spTree>
    <p:extLst>
      <p:ext uri="{BB962C8B-B14F-4D97-AF65-F5344CB8AC3E}">
        <p14:creationId xmlns:p14="http://schemas.microsoft.com/office/powerpoint/2010/main" val="3677368628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C8BAC-598A-D462-EC9D-9AA31B0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Registers (SREG) – H Clocking Method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F50B9C-7F97-8657-3CAF-BD4261F61E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E1B8A0-ABF9-3C99-BCDD-2B34E42BE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2" y="3985778"/>
            <a:ext cx="11403651" cy="14794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90E10C-6CF4-27FA-FFEF-F7218143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07" y="1561340"/>
            <a:ext cx="2835528" cy="1308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C3C31B-0312-3569-6484-0D4F6028B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79" y="1612778"/>
            <a:ext cx="2656046" cy="12568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1785270-B37B-290F-AEE1-FF697F5EB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325" y="1637260"/>
            <a:ext cx="5118286" cy="125208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7AEAE8-A051-B8D1-9E96-BDF0E54F3AC7}"/>
              </a:ext>
            </a:extLst>
          </p:cNvPr>
          <p:cNvCxnSpPr/>
          <p:nvPr/>
        </p:nvCxnSpPr>
        <p:spPr bwMode="auto">
          <a:xfrm>
            <a:off x="5744954" y="2955203"/>
            <a:ext cx="0" cy="9546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C7B1A37-7991-D5A3-F0F6-C0DC0AEC0FE7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1280709910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C8BAC-598A-D462-EC9D-9AA31B0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Registers (SREG) – H Clocking Method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97CA19-4694-3B13-E7A2-4F2725A3E7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0D93E0-F082-7003-3DA3-ACC094BC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012"/>
            <a:ext cx="12192000" cy="1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A1F0CC-A5D5-4DFC-AA46-F2177B9CB3C5}"/>
              </a:ext>
            </a:extLst>
          </p:cNvPr>
          <p:cNvCxnSpPr/>
          <p:nvPr/>
        </p:nvCxnSpPr>
        <p:spPr bwMode="auto">
          <a:xfrm>
            <a:off x="6096000" y="2755812"/>
            <a:ext cx="0" cy="12990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C254F324-F7A1-07B9-9C4D-E0264D780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6916"/>
            <a:ext cx="12192000" cy="16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DEDA257-984C-601B-8ED8-A131A00DE5F6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958969179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69E9C-EAF0-2D75-0499-2C95C0638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kern="0" dirty="0">
                <a:latin typeface="Arial" panose="020B0604020202020204" pitchFamily="34" charset="0"/>
                <a:cs typeface="Arial" panose="020B0604020202020204" pitchFamily="34" charset="0"/>
              </a:rPr>
              <a:t>Problem:  Random-telegraph-signal (RTS) noise is a known detractor for Focal Plane Array / Read-Out IC (ROIC) designs</a:t>
            </a:r>
          </a:p>
          <a:p>
            <a:endParaRPr lang="en-US" sz="18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kern="0" dirty="0">
                <a:latin typeface="Arial" panose="020B0604020202020204" pitchFamily="34" charset="0"/>
                <a:cs typeface="Arial" panose="020B0604020202020204" pitchFamily="34" charset="0"/>
              </a:rPr>
              <a:t>Solution: Minimize RTS noise contributors in a commercial 90 nm bulk CMOS technology (C90)</a:t>
            </a:r>
          </a:p>
          <a:p>
            <a:endParaRPr lang="en-US" sz="18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kern="0" dirty="0">
                <a:latin typeface="Arial" panose="020B0604020202020204" pitchFamily="34" charset="0"/>
                <a:cs typeface="Arial" panose="020B0604020202020204" pitchFamily="34" charset="0"/>
              </a:rPr>
              <a:t>Objective / Goal:  Identify root cause(s) / contributors of RTS noise (through 3 process revisions, DOE-1/2/3) and develop appropriate responses to minimize or eliminate the adverse effects of these contributors in C90</a:t>
            </a:r>
          </a:p>
          <a:p>
            <a:endParaRPr kumimoji="0" lang="en-US" sz="18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  <a:p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This critical design review (CDR) for DOE-3 documents the proposed changes to existing test structures </a:t>
            </a:r>
            <a:r>
              <a:rPr lang="en-US" sz="1800" b="1" i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to fix known issues with DOE-1 and DOE-2 and for improvement of measurement capabilities.</a:t>
            </a:r>
            <a:endParaRPr kumimoji="0" lang="en-US" sz="18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AC847-C1BE-4E4F-B6BA-BA5E1A53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1D01A-B82E-4DDD-A158-628442A7B6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65D4744-E9FD-48B6-8762-7EB02E04AD7C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4D7E6F-79D2-359E-8026-3C4B8FAAFEAE}"/>
              </a:ext>
            </a:extLst>
          </p:cNvPr>
          <p:cNvSpPr txBox="1">
            <a:spLocks/>
          </p:cNvSpPr>
          <p:nvPr/>
        </p:nvSpPr>
        <p:spPr>
          <a:xfrm>
            <a:off x="199442" y="1139025"/>
            <a:ext cx="11687758" cy="5277747"/>
          </a:xfrm>
          <a:prstGeom prst="rect">
            <a:avLst/>
          </a:prstGeom>
        </p:spPr>
        <p:txBody>
          <a:bodyPr>
            <a:normAutofit/>
          </a:bodyPr>
          <a:lstStyle>
            <a:lvl1pPr marL="411480" indent="-41148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3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880">
                <a:solidFill>
                  <a:schemeClr val="tx1"/>
                </a:solidFill>
                <a:latin typeface="+mn-lt"/>
                <a:ea typeface="+mn-ea"/>
              </a:defRPr>
            </a:lvl2pPr>
            <a:lvl3pPr marL="1371600" indent="-27432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920240" indent="-27432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920">
                <a:solidFill>
                  <a:schemeClr val="tx1"/>
                </a:solidFill>
                <a:latin typeface="+mn-lt"/>
                <a:ea typeface="+mn-ea"/>
              </a:defRPr>
            </a:lvl4pPr>
            <a:lvl5pPr marL="2468880" indent="-27432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680">
                <a:solidFill>
                  <a:schemeClr val="tx1"/>
                </a:solidFill>
                <a:latin typeface="+mn-lt"/>
                <a:ea typeface="+mn-ea"/>
              </a:defRPr>
            </a:lvl5pPr>
            <a:lvl6pPr marL="3017520" indent="-274320" algn="l" rtl="0" fontAlgn="base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680">
                <a:solidFill>
                  <a:schemeClr val="tx1"/>
                </a:solidFill>
                <a:latin typeface="+mn-lt"/>
                <a:ea typeface="+mn-ea"/>
              </a:defRPr>
            </a:lvl6pPr>
            <a:lvl7pPr marL="3566160" indent="-274320" algn="l" rtl="0" fontAlgn="base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680">
                <a:solidFill>
                  <a:schemeClr val="tx1"/>
                </a:solidFill>
                <a:latin typeface="+mn-lt"/>
                <a:ea typeface="+mn-ea"/>
              </a:defRPr>
            </a:lvl7pPr>
            <a:lvl8pPr marL="4114800" indent="-274320" algn="l" rtl="0" fontAlgn="base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680">
                <a:solidFill>
                  <a:schemeClr val="tx1"/>
                </a:solidFill>
                <a:latin typeface="+mn-lt"/>
                <a:ea typeface="+mn-ea"/>
              </a:defRPr>
            </a:lvl8pPr>
            <a:lvl9pPr marL="4663440" indent="-274320" algn="l" rtl="0" fontAlgn="base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68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sz="1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794813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C8BAC-598A-D462-EC9D-9AA31B0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Registers (SREG) – H Clocking Method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BEC3C0-CBD3-3215-28C0-E82AF00ECB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0D93E0-F082-7003-3DA3-ACC094BC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012"/>
            <a:ext cx="12192000" cy="1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A1F0CC-A5D5-4DFC-AA46-F2177B9CB3C5}"/>
              </a:ext>
            </a:extLst>
          </p:cNvPr>
          <p:cNvCxnSpPr/>
          <p:nvPr/>
        </p:nvCxnSpPr>
        <p:spPr bwMode="auto">
          <a:xfrm>
            <a:off x="6096000" y="2755812"/>
            <a:ext cx="0" cy="12990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C254F324-F7A1-07B9-9C4D-E0264D780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6916"/>
            <a:ext cx="12192000" cy="16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36A292A-C420-25C8-263B-5DD04A444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9765"/>
            <a:ext cx="12192000" cy="174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3BCCE1C-2AD7-B177-AB94-EC87625D3DBF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918707603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C8BAC-598A-D462-EC9D-9AA31B0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Registers (SREG) – H Clocking Method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91064-A020-D05F-9FF4-DFC2CF70EB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DA759551-EC24-C5B1-CFBA-FF313854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875"/>
            <a:ext cx="12192000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F2CF851-2414-2E55-9A21-6A12591869E5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3757322587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C8BAC-598A-D462-EC9D-9AA31B0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Registers (SREG) – H Clocking Method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1AA10-8FB1-C376-2F2B-659A07C5B5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C3FE1F7-9B89-BA7C-36DD-8F1B3AA7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60" y="1960186"/>
            <a:ext cx="11048474" cy="29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C7ADA10-02B7-3A99-9AD3-CBC027AC2B4A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1258800707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31F9-AC01-B3CA-BCA1-A3A44FE8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DICE Schematic</a:t>
            </a:r>
            <a:br>
              <a:rPr lang="en-US" dirty="0"/>
            </a:br>
            <a:endParaRPr lang="en-US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A524506-9F22-2508-03BA-497E803A67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D1ECE-6461-FB4B-041F-78A4F95A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974"/>
            <a:ext cx="12192000" cy="5086585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85DAC18-3DC9-7684-9717-AE00344E55F1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1709045114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D4A84A-174A-2FF0-86D4-9EC8A99D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0" y="1073119"/>
            <a:ext cx="10378239" cy="5501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00CF6D-2495-2781-10CC-31463461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DICE Layout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FA23BD2-3B8C-8996-8113-F11C0D53F9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A2321-A77D-7834-BD62-E86706A00CFA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2F4F5F-D86C-DEE4-9775-84D05BE89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155"/>
            <a:ext cx="12192000" cy="1417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BDE9A2-70DB-0AB0-1964-36AD416FD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21523"/>
            <a:ext cx="12192000" cy="1399687"/>
          </a:xfrm>
          <a:prstGeom prst="rect">
            <a:avLst/>
          </a:prstGeom>
        </p:spPr>
      </p:pic>
      <p:sp>
        <p:nvSpPr>
          <p:cNvPr id="11" name="Google Shape;125;p23">
            <a:extLst>
              <a:ext uri="{FF2B5EF4-FFF2-40B4-BE49-F238E27FC236}">
                <a16:creationId xmlns:a16="http://schemas.microsoft.com/office/drawing/2014/main" id="{C842E54F-0E68-E921-EF88-106EFBC12C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</a:rPr>
              <a:t>       1x			2x		        3x                                4x</a:t>
            </a: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</a:rPr>
              <a:t>       5x                                6x                                 7x                                8x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BBCD9-9093-5BCD-2B10-90EB1F07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DICE Shift Register Layout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A70379C-B9C3-8BB6-9D0D-B21B564A1F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807F6-6DD1-91E7-90EF-6C60B100C957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4187267967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63D57A-59DB-D774-2A66-7C5325F8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DICE 1024x Shift Register</a:t>
            </a:r>
            <a:br>
              <a:rPr lang="en-US" dirty="0"/>
            </a:br>
            <a:endParaRPr lang="en-US" dirty="0"/>
          </a:p>
        </p:txBody>
      </p:sp>
      <p:sp>
        <p:nvSpPr>
          <p:cNvPr id="139" name="Google Shape;139;p25"/>
          <p:cNvSpPr txBox="1">
            <a:spLocks noGrp="1"/>
          </p:cNvSpPr>
          <p:nvPr>
            <p:ph idx="4294967295"/>
          </p:nvPr>
        </p:nvSpPr>
        <p:spPr>
          <a:xfrm>
            <a:off x="949325" y="1133475"/>
            <a:ext cx="11242675" cy="46005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>
                <a:solidFill>
                  <a:schemeClr val="dk1"/>
                </a:solidFill>
              </a:rPr>
              <a:t>Design Choice: </a:t>
            </a:r>
            <a:r>
              <a:rPr lang="en" dirty="0">
                <a:solidFill>
                  <a:schemeClr val="dk1"/>
                </a:solidFill>
              </a:rPr>
              <a:t>H-Tree clocking 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Why:</a:t>
            </a:r>
            <a:r>
              <a:rPr lang="en" dirty="0">
                <a:solidFill>
                  <a:schemeClr val="dk1"/>
                </a:solidFill>
              </a:rPr>
              <a:t> All flip-flops are clocked simultaneously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E414D78-F5FE-4E45-9446-A994A5273C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5962"/>
            <a:ext cx="12192000" cy="28764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E2804-7D69-1EBA-C1D3-EA978A3042F1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B2E2A-2554-AB78-0F95-8BABF2F9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69516"/>
            <a:ext cx="7772400" cy="351896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83489C9-494B-E84E-6700-8241EE33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DICE Size Increase → 32.47% 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9B641E4-DA00-D381-2634-3E36EB9B8F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928E1-8B39-1479-156D-407E220ACD45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>
                <a:solidFill>
                  <a:schemeClr val="dk1"/>
                </a:solidFill>
              </a:rPr>
              <a:t>Frequency:</a:t>
            </a:r>
            <a:r>
              <a:rPr lang="en">
                <a:solidFill>
                  <a:schemeClr val="dk1"/>
                </a:solidFill>
              </a:rPr>
              <a:t> 2 GHz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Pulse Width:</a:t>
            </a:r>
            <a:r>
              <a:rPr lang="en">
                <a:solidFill>
                  <a:schemeClr val="dk1"/>
                </a:solidFill>
              </a:rPr>
              <a:t> 50 ps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F91630-1C51-D5B4-3A35-BB9405E1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</a:t>
            </a:r>
            <a:r>
              <a:rPr lang="en-US" dirty="0"/>
              <a:t>ICE </a:t>
            </a:r>
            <a:r>
              <a:rPr lang="en" dirty="0"/>
              <a:t>Functionality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3DF71E7-DAD9-16D1-437F-23FC8B19F5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971" y="911640"/>
            <a:ext cx="7491847" cy="483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7A8854F4-BEFD-99AC-4438-682B3467474E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2CD91B-0FBB-3A13-76B3-4EB602072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093" y="317671"/>
            <a:ext cx="6364307" cy="558436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27BB22-9618-2161-8BD8-DA82079C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DICE - LVS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25D0145-F67B-4B29-0A6B-90FFDC4F1D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E2A2A9C9-F77C-0078-D2D4-87D392B0ED45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4550CB-7257-9985-89B0-CDCA2384D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kern="0" dirty="0">
                <a:latin typeface="Arial" panose="020B0604020202020204" pitchFamily="34" charset="0"/>
              </a:rPr>
              <a:t>DOE-1 Objectives:</a:t>
            </a:r>
          </a:p>
          <a:p>
            <a:pPr lvl="1"/>
            <a:r>
              <a:rPr lang="en-US" sz="1800" kern="0" dirty="0">
                <a:latin typeface="Arial" panose="020B0604020202020204" pitchFamily="34" charset="0"/>
              </a:rPr>
              <a:t>Framework for large-scale RTS characterization of active C90 devices </a:t>
            </a:r>
          </a:p>
          <a:p>
            <a:pPr lvl="1"/>
            <a:r>
              <a:rPr lang="en-US" sz="1800" kern="0" dirty="0">
                <a:latin typeface="Arial" panose="020B0604020202020204" pitchFamily="34" charset="0"/>
              </a:rPr>
              <a:t>Eight primary transistor types implemented with various aspect ratios</a:t>
            </a:r>
          </a:p>
          <a:p>
            <a:r>
              <a:rPr lang="en-US" sz="2000" b="1" kern="0" dirty="0">
                <a:latin typeface="Arial" panose="020B0604020202020204" pitchFamily="34" charset="0"/>
              </a:rPr>
              <a:t>DOE-2 Objectives:</a:t>
            </a:r>
          </a:p>
          <a:p>
            <a:pPr lvl="1"/>
            <a:r>
              <a:rPr lang="en-US" sz="1800" kern="0" dirty="0">
                <a:latin typeface="Arial" panose="020B0604020202020204" pitchFamily="34" charset="0"/>
              </a:rPr>
              <a:t>Improvement/upgrade of RTS measurement approach; RTS benchmarking</a:t>
            </a:r>
          </a:p>
          <a:p>
            <a:pPr lvl="1"/>
            <a:r>
              <a:rPr lang="en-US" sz="1800" kern="0" dirty="0">
                <a:latin typeface="Arial" panose="020B0604020202020204" pitchFamily="34" charset="0"/>
              </a:rPr>
              <a:t>Demonstration of RTS in ROIC sub-circuits</a:t>
            </a:r>
          </a:p>
          <a:p>
            <a:pPr lvl="1"/>
            <a:r>
              <a:rPr lang="en-US" sz="1800" kern="0" dirty="0">
                <a:latin typeface="Arial" panose="020B0604020202020204" pitchFamily="34" charset="0"/>
              </a:rPr>
              <a:t>Characterize baseline sensitivity of C90 process to ionizing radiation</a:t>
            </a:r>
          </a:p>
          <a:p>
            <a:r>
              <a:rPr lang="en-US" sz="2000" b="1" kern="0" dirty="0">
                <a:latin typeface="Arial" panose="020B0604020202020204" pitchFamily="34" charset="0"/>
              </a:rPr>
              <a:t>DOE-3 Objectives:</a:t>
            </a:r>
          </a:p>
          <a:p>
            <a:pPr lvl="1"/>
            <a:r>
              <a:rPr lang="en-US" sz="1800" kern="0" dirty="0">
                <a:latin typeface="Arial" panose="020B0604020202020204" pitchFamily="34" charset="0"/>
              </a:rPr>
              <a:t>Fix the known issue with DOE-1 </a:t>
            </a:r>
            <a:r>
              <a:rPr lang="en-US" sz="1800" kern="0" dirty="0" err="1">
                <a:latin typeface="Arial" panose="020B0604020202020204" pitchFamily="34" charset="0"/>
              </a:rPr>
              <a:t>pMOS</a:t>
            </a:r>
            <a:r>
              <a:rPr lang="en-US" sz="1800" kern="0" dirty="0">
                <a:latin typeface="Arial" panose="020B0604020202020204" pitchFamily="34" charset="0"/>
              </a:rPr>
              <a:t> array</a:t>
            </a:r>
          </a:p>
          <a:p>
            <a:pPr lvl="1"/>
            <a:r>
              <a:rPr lang="en-US" sz="1800" kern="0" dirty="0">
                <a:latin typeface="Arial" panose="020B0604020202020204" pitchFamily="34" charset="0"/>
              </a:rPr>
              <a:t>Fix known issue with DOE-2 DICE shift register</a:t>
            </a:r>
          </a:p>
          <a:p>
            <a:pPr lvl="1"/>
            <a:r>
              <a:rPr lang="en-US" sz="1800" kern="0" dirty="0">
                <a:latin typeface="Arial" panose="020B0604020202020204" pitchFamily="34" charset="0"/>
              </a:rPr>
              <a:t>Include annular gate transistor arrays for RTS and radiation effects evaluation</a:t>
            </a:r>
          </a:p>
          <a:p>
            <a:endParaRPr lang="en-US" dirty="0"/>
          </a:p>
        </p:txBody>
      </p:sp>
      <p:sp>
        <p:nvSpPr>
          <p:cNvPr id="11266" name="Title 9">
            <a:extLst>
              <a:ext uri="{FF2B5EF4-FFF2-40B4-BE49-F238E27FC236}">
                <a16:creationId xmlns:a16="http://schemas.microsoft.com/office/drawing/2014/main" id="{47249275-52B5-3F4B-B197-9464F0E3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dirty="0">
                <a:ea typeface="ＭＳ Ｐゴシック" panose="020B0600070205080204" pitchFamily="34" charset="-128"/>
              </a:rPr>
              <a:t>DOE-3 Objectives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C5E9D97-1EC5-7112-A1AB-6AB6DC6D89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9FB231-1F03-5B4C-B9EA-6B94E23C4462}"/>
              </a:ext>
            </a:extLst>
          </p:cNvPr>
          <p:cNvSpPr/>
          <p:nvPr/>
        </p:nvSpPr>
        <p:spPr bwMode="auto">
          <a:xfrm>
            <a:off x="304800" y="1162050"/>
            <a:ext cx="11538857" cy="5344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FAC07AD-11FF-A188-F2D2-C1E26ADC438E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2824192195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rcRect b="21681"/>
          <a:stretch/>
        </p:blipFill>
        <p:spPr>
          <a:xfrm>
            <a:off x="2026974" y="1240222"/>
            <a:ext cx="7890177" cy="35846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15D2C81-738D-7407-7C47-DE47FC6A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DRC Rule Waivers Needed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E6B3CB2-1B47-0E3B-C3EA-AA0E4360BB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B453B76E-B9B6-3511-3821-FAFE82F02D8A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7943E-432B-04FA-8B8E-5F6526221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3D5BC6F-04F3-3B28-0F0A-847E0A43D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3061"/>
            <a:ext cx="6660677" cy="460099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This critical design review (CDR) for DOE-3 documents the proposed changes to existing test structures to fix known issues with DOE-1 and DOE-2 and for improvement of measurement capabilities.</a:t>
            </a:r>
          </a:p>
          <a:p>
            <a:endParaRPr lang="en-US" dirty="0"/>
          </a:p>
          <a:p>
            <a:r>
              <a:rPr lang="en-US" dirty="0"/>
              <a:t>All designs are 100% complete</a:t>
            </a:r>
          </a:p>
          <a:p>
            <a:endParaRPr lang="en-US" dirty="0"/>
          </a:p>
          <a:p>
            <a:r>
              <a:rPr lang="en-US" dirty="0"/>
              <a:t>The final pattern density fill is currently being synthesized</a:t>
            </a:r>
          </a:p>
          <a:p>
            <a:endParaRPr lang="en-US" dirty="0"/>
          </a:p>
          <a:p>
            <a:r>
              <a:rPr lang="en-US" dirty="0"/>
              <a:t>GDS files will be delivered to manufacturer by &lt;date&gt;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300762-9961-A06B-A377-FB85E107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E82D3-F461-E66C-99D5-6609517194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824796E-C98F-D8FE-DF9B-99865A289F26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F5AB66BC-2A14-B3A6-7A42-77B5117F81D2}"/>
              </a:ext>
            </a:extLst>
          </p:cNvPr>
          <p:cNvGrpSpPr>
            <a:grpSpLocks/>
          </p:cNvGrpSpPr>
          <p:nvPr/>
        </p:nvGrpSpPr>
        <p:grpSpPr bwMode="auto">
          <a:xfrm>
            <a:off x="7609422" y="1343413"/>
            <a:ext cx="4256004" cy="949951"/>
            <a:chOff x="829053" y="1682612"/>
            <a:chExt cx="3527224" cy="556386"/>
          </a:xfrm>
        </p:grpSpPr>
        <p:sp>
          <p:nvSpPr>
            <p:cNvPr id="5" name="Rectangle 14">
              <a:extLst>
                <a:ext uri="{FF2B5EF4-FFF2-40B4-BE49-F238E27FC236}">
                  <a16:creationId xmlns:a16="http://schemas.microsoft.com/office/drawing/2014/main" id="{5F3EF889-7BF6-D21A-AA16-2CBB92122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37" y="1682612"/>
              <a:ext cx="3520440" cy="556386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0DEA6A91-1A9A-993A-652A-B8B021B06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053" y="1859482"/>
              <a:ext cx="3520440" cy="216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 dirty="0">
                  <a:solidFill>
                    <a:schemeClr val="bg1"/>
                  </a:solidFill>
                </a:rPr>
                <a:t>DOE-3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C301376-9DE9-1598-B929-905AB2B9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383" y="2316708"/>
            <a:ext cx="1150144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6E5CD-C0A7-9497-6F39-A2E5D4DD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350" y="2348259"/>
            <a:ext cx="1280160" cy="1280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008466-4D1E-1AD1-BE59-A095FF39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333" y="2316708"/>
            <a:ext cx="1348254" cy="1280160"/>
          </a:xfrm>
          <a:prstGeom prst="rect">
            <a:avLst/>
          </a:prstGeom>
        </p:spPr>
      </p:pic>
      <p:sp>
        <p:nvSpPr>
          <p:cNvPr id="12" name="Rectangle 22">
            <a:extLst>
              <a:ext uri="{FF2B5EF4-FFF2-40B4-BE49-F238E27FC236}">
                <a16:creationId xmlns:a16="http://schemas.microsoft.com/office/drawing/2014/main" id="{7B031229-F1AD-7C05-4809-DA42B1C8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383" y="3774652"/>
            <a:ext cx="3992543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347663" indent="-11747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2" eaLnBrk="1" hangingPunct="1"/>
            <a:r>
              <a:rPr lang="en-US" altLang="en-US" sz="1600" dirty="0"/>
              <a:t>DOE-1-v3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/>
              <a:t>Fixed issue with </a:t>
            </a:r>
            <a:r>
              <a:rPr lang="en-US" altLang="en-US" sz="1400" dirty="0" err="1"/>
              <a:t>pMOS</a:t>
            </a:r>
            <a:r>
              <a:rPr lang="en-US" altLang="en-US" sz="1400" dirty="0"/>
              <a:t> source follower array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>
                <a:solidFill>
                  <a:srgbClr val="FF0000"/>
                </a:solidFill>
              </a:rPr>
              <a:t>Added high-voltage annular structures to Probe Array (</a:t>
            </a:r>
            <a:r>
              <a:rPr lang="en-US" altLang="en-US" sz="1400" dirty="0" err="1">
                <a:solidFill>
                  <a:srgbClr val="FF0000"/>
                </a:solidFill>
              </a:rPr>
              <a:t>Chiplet</a:t>
            </a:r>
            <a:r>
              <a:rPr lang="en-US" altLang="en-US" sz="1400" dirty="0">
                <a:solidFill>
                  <a:srgbClr val="FF0000"/>
                </a:solidFill>
              </a:rPr>
              <a:t> 2)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DOE-2-CTIA-v3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/>
              <a:t>No changes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DOE-2-RADFX-v3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>
                <a:solidFill>
                  <a:srgbClr val="FF0000"/>
                </a:solidFill>
              </a:rPr>
              <a:t>Repaired issue with DICE</a:t>
            </a:r>
          </a:p>
          <a:p>
            <a:pPr marL="230188" lvl="3" indent="0" eaLnBrk="1" hangingPunct="1">
              <a:buClr>
                <a:schemeClr val="accent2"/>
              </a:buClr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3246935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BED0EF-52B4-7A7D-33A7-5231C4C4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2400" b="1" dirty="0"/>
              <a:t>CDR (date)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2400" b="1" dirty="0"/>
              <a:t>GDS Submission (date)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2400" b="1" dirty="0" err="1"/>
              <a:t>Tapeout</a:t>
            </a:r>
            <a:r>
              <a:rPr lang="en-US" sz="2400" b="1" dirty="0"/>
              <a:t> (date)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2400" b="1" dirty="0"/>
              <a:t>SEE Rad testing of DOE-2 (date)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2400" b="1" dirty="0"/>
              <a:t>DOE-3 Packaging (date)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2400" b="1" dirty="0"/>
              <a:t>RTS and Radiation testing of DOE-3 begins (date)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FC0F45-B593-4579-8B90-0644197A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Timeline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42D0E8-255B-1F6A-AE42-C702476ACD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3889BE0E-13CB-FD5F-4D09-FF22D08FA390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183082142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9">
            <a:extLst>
              <a:ext uri="{FF2B5EF4-FFF2-40B4-BE49-F238E27FC236}">
                <a16:creationId xmlns:a16="http://schemas.microsoft.com/office/drawing/2014/main" id="{47249275-52B5-3F4B-B197-9464F0E3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dirty="0">
                <a:ea typeface="ＭＳ Ｐゴシック" panose="020B0600070205080204" pitchFamily="34" charset="-128"/>
              </a:rPr>
              <a:t>DOE-1, DOE-2, DOE-3 Designs</a:t>
            </a: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35AE3735-B0A2-C02A-5E1B-94ACA14612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274" name="Group 16">
            <a:extLst>
              <a:ext uri="{FF2B5EF4-FFF2-40B4-BE49-F238E27FC236}">
                <a16:creationId xmlns:a16="http://schemas.microsoft.com/office/drawing/2014/main" id="{0F1A06A6-CB3D-5D4A-A1E0-F2F00BBEF201}"/>
              </a:ext>
            </a:extLst>
          </p:cNvPr>
          <p:cNvGrpSpPr>
            <a:grpSpLocks/>
          </p:cNvGrpSpPr>
          <p:nvPr/>
        </p:nvGrpSpPr>
        <p:grpSpPr bwMode="auto">
          <a:xfrm>
            <a:off x="511627" y="1348702"/>
            <a:ext cx="2236152" cy="949951"/>
            <a:chOff x="829053" y="1682612"/>
            <a:chExt cx="3527224" cy="556386"/>
          </a:xfrm>
        </p:grpSpPr>
        <p:sp>
          <p:nvSpPr>
            <p:cNvPr id="11278" name="Rectangle 14">
              <a:extLst>
                <a:ext uri="{FF2B5EF4-FFF2-40B4-BE49-F238E27FC236}">
                  <a16:creationId xmlns:a16="http://schemas.microsoft.com/office/drawing/2014/main" id="{0EF5434B-E1FA-B046-B9FF-E96C58366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37" y="1682612"/>
              <a:ext cx="3520440" cy="556386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79" name="TextBox 15">
              <a:extLst>
                <a:ext uri="{FF2B5EF4-FFF2-40B4-BE49-F238E27FC236}">
                  <a16:creationId xmlns:a16="http://schemas.microsoft.com/office/drawing/2014/main" id="{04B4C18B-6F5D-3143-8576-B27972F2D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053" y="1859482"/>
              <a:ext cx="3520440" cy="216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 dirty="0">
                  <a:solidFill>
                    <a:schemeClr val="bg1"/>
                  </a:solidFill>
                </a:rPr>
                <a:t>DOE-1</a:t>
              </a:r>
            </a:p>
          </p:txBody>
        </p:sp>
      </p:grpSp>
      <p:grpSp>
        <p:nvGrpSpPr>
          <p:cNvPr id="11275" name="Group 17">
            <a:extLst>
              <a:ext uri="{FF2B5EF4-FFF2-40B4-BE49-F238E27FC236}">
                <a16:creationId xmlns:a16="http://schemas.microsoft.com/office/drawing/2014/main" id="{F59D2784-1612-484F-B04B-9FBCE49D40A7}"/>
              </a:ext>
            </a:extLst>
          </p:cNvPr>
          <p:cNvGrpSpPr>
            <a:grpSpLocks/>
          </p:cNvGrpSpPr>
          <p:nvPr/>
        </p:nvGrpSpPr>
        <p:grpSpPr bwMode="auto">
          <a:xfrm>
            <a:off x="5229099" y="2430688"/>
            <a:ext cx="2268448" cy="369435"/>
            <a:chOff x="835628" y="1674123"/>
            <a:chExt cx="3520649" cy="57968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A8BA67-C06A-974E-9661-449B9D12A9E3}"/>
                </a:ext>
              </a:extLst>
            </p:cNvPr>
            <p:cNvSpPr/>
            <p:nvPr/>
          </p:nvSpPr>
          <p:spPr bwMode="auto">
            <a:xfrm>
              <a:off x="835628" y="1674123"/>
              <a:ext cx="3520649" cy="556020"/>
            </a:xfrm>
            <a:prstGeom prst="rect">
              <a:avLst/>
            </a:prstGeom>
            <a:solidFill>
              <a:schemeClr val="accent6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1277" name="TextBox 19">
              <a:extLst>
                <a:ext uri="{FF2B5EF4-FFF2-40B4-BE49-F238E27FC236}">
                  <a16:creationId xmlns:a16="http://schemas.microsoft.com/office/drawing/2014/main" id="{F496FC58-B708-4A47-A424-59F300BD4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834" y="1674285"/>
              <a:ext cx="3520439" cy="57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 dirty="0" err="1">
                  <a:solidFill>
                    <a:schemeClr val="bg1"/>
                  </a:solidFill>
                </a:rPr>
                <a:t>RadFX</a:t>
              </a:r>
              <a:endParaRPr lang="en-US" alt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270" name="Rectangle 22">
            <a:extLst>
              <a:ext uri="{FF2B5EF4-FFF2-40B4-BE49-F238E27FC236}">
                <a16:creationId xmlns:a16="http://schemas.microsoft.com/office/drawing/2014/main" id="{C7E3DB1E-E465-314A-8DB0-8861D9168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83" y="4942425"/>
            <a:ext cx="244503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347663" indent="-11747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2" eaLnBrk="1" hangingPunct="1"/>
            <a:r>
              <a:rPr lang="en-US" altLang="en-US" sz="1600" dirty="0"/>
              <a:t>Built-in-self-test for: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/>
              <a:t>RTS capture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/>
              <a:t>Source followers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>
                <a:solidFill>
                  <a:srgbClr val="FF0000"/>
                </a:solidFill>
              </a:rPr>
              <a:t>Issue with </a:t>
            </a:r>
            <a:r>
              <a:rPr lang="en-US" altLang="en-US" sz="1400" dirty="0" err="1">
                <a:solidFill>
                  <a:srgbClr val="FF0000"/>
                </a:solidFill>
              </a:rPr>
              <a:t>pMOS</a:t>
            </a:r>
            <a:r>
              <a:rPr lang="en-US" altLang="en-US" sz="1400" dirty="0">
                <a:solidFill>
                  <a:srgbClr val="FF0000"/>
                </a:solidFill>
              </a:rPr>
              <a:t> array in </a:t>
            </a:r>
            <a:r>
              <a:rPr lang="en-US" altLang="en-US" sz="1400" dirty="0" err="1">
                <a:solidFill>
                  <a:srgbClr val="FF0000"/>
                </a:solidFill>
              </a:rPr>
              <a:t>Chiplet</a:t>
            </a:r>
            <a:r>
              <a:rPr lang="en-US" altLang="en-US" sz="1400" dirty="0">
                <a:solidFill>
                  <a:srgbClr val="FF0000"/>
                </a:solidFill>
              </a:rPr>
              <a:t> 1</a:t>
            </a:r>
          </a:p>
          <a:p>
            <a:pPr marL="230188" lvl="3" indent="0" eaLnBrk="1" hangingPunct="1">
              <a:buClr>
                <a:schemeClr val="accent2"/>
              </a:buClr>
            </a:pPr>
            <a:endParaRPr lang="en-US" alt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2BF65-49D1-F4C7-0506-9759906F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976" y="2782937"/>
            <a:ext cx="2427973" cy="2427973"/>
          </a:xfrm>
          <a:prstGeom prst="rect">
            <a:avLst/>
          </a:prstGeom>
        </p:spPr>
      </p:pic>
      <p:grpSp>
        <p:nvGrpSpPr>
          <p:cNvPr id="3" name="Group 16">
            <a:extLst>
              <a:ext uri="{FF2B5EF4-FFF2-40B4-BE49-F238E27FC236}">
                <a16:creationId xmlns:a16="http://schemas.microsoft.com/office/drawing/2014/main" id="{267D8B0A-84A2-45B2-20FA-3D643AC001B1}"/>
              </a:ext>
            </a:extLst>
          </p:cNvPr>
          <p:cNvGrpSpPr>
            <a:grpSpLocks/>
          </p:cNvGrpSpPr>
          <p:nvPr/>
        </p:nvGrpSpPr>
        <p:grpSpPr bwMode="auto">
          <a:xfrm>
            <a:off x="2927992" y="1348702"/>
            <a:ext cx="4569555" cy="949951"/>
            <a:chOff x="829053" y="1682612"/>
            <a:chExt cx="3527224" cy="556386"/>
          </a:xfrm>
        </p:grpSpPr>
        <p:sp>
          <p:nvSpPr>
            <p:cNvPr id="4" name="Rectangle 14">
              <a:extLst>
                <a:ext uri="{FF2B5EF4-FFF2-40B4-BE49-F238E27FC236}">
                  <a16:creationId xmlns:a16="http://schemas.microsoft.com/office/drawing/2014/main" id="{E517A84D-BF38-4B80-D418-885DCE19C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37" y="1682612"/>
              <a:ext cx="3520440" cy="556386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FB87E723-1D1B-1ED6-9C3C-CC17AF2AF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053" y="1859482"/>
              <a:ext cx="3520440" cy="216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 dirty="0">
                  <a:solidFill>
                    <a:schemeClr val="bg1"/>
                  </a:solidFill>
                </a:rPr>
                <a:t>DOE-2</a:t>
              </a:r>
            </a:p>
          </p:txBody>
        </p:sp>
      </p:grpSp>
      <p:grpSp>
        <p:nvGrpSpPr>
          <p:cNvPr id="6" name="Group 17">
            <a:extLst>
              <a:ext uri="{FF2B5EF4-FFF2-40B4-BE49-F238E27FC236}">
                <a16:creationId xmlns:a16="http://schemas.microsoft.com/office/drawing/2014/main" id="{6AD36825-4427-35F7-385B-A3415C7CC546}"/>
              </a:ext>
            </a:extLst>
          </p:cNvPr>
          <p:cNvGrpSpPr>
            <a:grpSpLocks/>
          </p:cNvGrpSpPr>
          <p:nvPr/>
        </p:nvGrpSpPr>
        <p:grpSpPr bwMode="auto">
          <a:xfrm>
            <a:off x="2927992" y="2428582"/>
            <a:ext cx="2268448" cy="369435"/>
            <a:chOff x="835628" y="1674123"/>
            <a:chExt cx="3520649" cy="57968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86426D-81BE-A1D7-B261-A2DD3305DEC4}"/>
                </a:ext>
              </a:extLst>
            </p:cNvPr>
            <p:cNvSpPr/>
            <p:nvPr/>
          </p:nvSpPr>
          <p:spPr bwMode="auto">
            <a:xfrm>
              <a:off x="835628" y="1674123"/>
              <a:ext cx="3520649" cy="556020"/>
            </a:xfrm>
            <a:prstGeom prst="rect">
              <a:avLst/>
            </a:prstGeom>
            <a:solidFill>
              <a:schemeClr val="accent6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" name="TextBox 19">
              <a:extLst>
                <a:ext uri="{FF2B5EF4-FFF2-40B4-BE49-F238E27FC236}">
                  <a16:creationId xmlns:a16="http://schemas.microsoft.com/office/drawing/2014/main" id="{A31CCA14-EA5E-FD43-6264-0F51F26D2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834" y="1674285"/>
              <a:ext cx="3520439" cy="57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 dirty="0">
                  <a:solidFill>
                    <a:schemeClr val="bg1"/>
                  </a:solidFill>
                </a:rPr>
                <a:t>CTIA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522DEF9-438B-24F8-2386-9C05C6E3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0" y="2851327"/>
            <a:ext cx="2305512" cy="2189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38583F-BDC1-EA73-8BE9-0ABD5D060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86" y="2336571"/>
            <a:ext cx="2358790" cy="2625436"/>
          </a:xfrm>
          <a:prstGeom prst="rect">
            <a:avLst/>
          </a:prstGeom>
        </p:spPr>
      </p:pic>
      <p:sp>
        <p:nvSpPr>
          <p:cNvPr id="11" name="Rectangle 22">
            <a:extLst>
              <a:ext uri="{FF2B5EF4-FFF2-40B4-BE49-F238E27FC236}">
                <a16:creationId xmlns:a16="http://schemas.microsoft.com/office/drawing/2014/main" id="{BBC9F5C4-7F04-49DA-E861-2AE78507F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781" y="4927345"/>
            <a:ext cx="35321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347663" indent="-11747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2" eaLnBrk="1" hangingPunct="1"/>
            <a:r>
              <a:rPr lang="en-US" altLang="en-US" sz="1600" dirty="0"/>
              <a:t>Built-in-self-test for: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/>
              <a:t>RTS capture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/>
              <a:t>CTIA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/>
              <a:t>No known issues</a:t>
            </a:r>
          </a:p>
          <a:p>
            <a:pPr marL="230188" lvl="3" indent="0" eaLnBrk="1" hangingPunct="1">
              <a:buClr>
                <a:schemeClr val="accent2"/>
              </a:buClr>
            </a:pPr>
            <a:endParaRPr lang="en-US" altLang="en-US" sz="1400" dirty="0"/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5F11C867-85C0-FCB6-BD9F-0F25049AC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754" y="4944524"/>
            <a:ext cx="2132791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347663" indent="-11747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2" eaLnBrk="1" hangingPunct="1"/>
            <a:r>
              <a:rPr lang="en-US" altLang="en-US" sz="1600" dirty="0"/>
              <a:t>Built-in-self-test for: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/>
              <a:t>Radiation Characterization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>
                <a:solidFill>
                  <a:srgbClr val="FF0000"/>
                </a:solidFill>
              </a:rPr>
              <a:t>Known issue with DICE shift reg.</a:t>
            </a:r>
          </a:p>
          <a:p>
            <a:pPr marL="230188" lvl="3" indent="0" eaLnBrk="1" hangingPunct="1">
              <a:buClr>
                <a:schemeClr val="accent2"/>
              </a:buClr>
            </a:pPr>
            <a:endParaRPr lang="en-US" altLang="en-US" sz="1400" dirty="0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6CACEAFF-9BD3-64AC-69BD-395D42CA029F}"/>
              </a:ext>
            </a:extLst>
          </p:cNvPr>
          <p:cNvGrpSpPr>
            <a:grpSpLocks/>
          </p:cNvGrpSpPr>
          <p:nvPr/>
        </p:nvGrpSpPr>
        <p:grpSpPr bwMode="auto">
          <a:xfrm>
            <a:off x="7609422" y="1343413"/>
            <a:ext cx="4256004" cy="949951"/>
            <a:chOff x="829053" y="1682612"/>
            <a:chExt cx="3527224" cy="556386"/>
          </a:xfrm>
        </p:grpSpPr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7F3475EA-D726-AA5B-8E0B-F54CEBD05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37" y="1682612"/>
              <a:ext cx="3520440" cy="556386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18A6E5D2-3EAB-FC12-143F-7A4AF0561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053" y="1859482"/>
              <a:ext cx="3520440" cy="216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 dirty="0">
                  <a:solidFill>
                    <a:schemeClr val="bg1"/>
                  </a:solidFill>
                </a:rPr>
                <a:t>DOE-3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AFA3F98-C740-5622-DBD5-4E8A96583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383" y="2316708"/>
            <a:ext cx="1150144" cy="12801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282C11-5EE5-0FBF-5B54-EC1D2C9B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350" y="2348259"/>
            <a:ext cx="1280160" cy="1280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D9AA0F-CAB2-BA6A-5EBE-FED1D00F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333" y="2316708"/>
            <a:ext cx="1348254" cy="1280160"/>
          </a:xfrm>
          <a:prstGeom prst="rect">
            <a:avLst/>
          </a:prstGeom>
        </p:spPr>
      </p:pic>
      <p:sp>
        <p:nvSpPr>
          <p:cNvPr id="24" name="Rectangle 22">
            <a:extLst>
              <a:ext uri="{FF2B5EF4-FFF2-40B4-BE49-F238E27FC236}">
                <a16:creationId xmlns:a16="http://schemas.microsoft.com/office/drawing/2014/main" id="{D04C6CDA-984C-854A-67A5-FB806532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383" y="3774652"/>
            <a:ext cx="3992543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347663" indent="-11747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2" eaLnBrk="1" hangingPunct="1"/>
            <a:r>
              <a:rPr lang="en-US" altLang="en-US" sz="1600" dirty="0"/>
              <a:t>DOE-1-v3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/>
              <a:t>Fixed issue with </a:t>
            </a:r>
            <a:r>
              <a:rPr lang="en-US" altLang="en-US" sz="1400" dirty="0" err="1"/>
              <a:t>pMOS</a:t>
            </a:r>
            <a:r>
              <a:rPr lang="en-US" altLang="en-US" sz="1400" dirty="0"/>
              <a:t> source follower array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>
                <a:solidFill>
                  <a:srgbClr val="FF0000"/>
                </a:solidFill>
              </a:rPr>
              <a:t>Added high-voltage annular structures to Probe Array (</a:t>
            </a:r>
            <a:r>
              <a:rPr lang="en-US" altLang="en-US" sz="1400" dirty="0" err="1">
                <a:solidFill>
                  <a:srgbClr val="FF0000"/>
                </a:solidFill>
              </a:rPr>
              <a:t>Chiplet</a:t>
            </a:r>
            <a:r>
              <a:rPr lang="en-US" altLang="en-US" sz="1400" dirty="0">
                <a:solidFill>
                  <a:srgbClr val="FF0000"/>
                </a:solidFill>
              </a:rPr>
              <a:t> 2)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DOE-2-CTIA-v3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/>
              <a:t>No changes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DOE-2-RADFX-v3</a:t>
            </a:r>
          </a:p>
          <a:p>
            <a:pPr lvl="3" eaLnBrk="1" hangingPunct="1">
              <a:buClr>
                <a:schemeClr val="accent2"/>
              </a:buClr>
              <a:buFont typeface="Lucida Grande" panose="020B0600040502020204" pitchFamily="34" charset="0"/>
              <a:buChar char="-"/>
            </a:pPr>
            <a:r>
              <a:rPr lang="en-US" altLang="en-US" sz="1400" dirty="0">
                <a:solidFill>
                  <a:srgbClr val="FF0000"/>
                </a:solidFill>
              </a:rPr>
              <a:t>Repaired issue with DICE</a:t>
            </a:r>
          </a:p>
          <a:p>
            <a:pPr marL="230188" lvl="3" indent="0" eaLnBrk="1" hangingPunct="1">
              <a:buClr>
                <a:schemeClr val="accent2"/>
              </a:buClr>
            </a:pPr>
            <a:endParaRPr lang="en-US" altLang="en-US" sz="1400" dirty="0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BCBE2301-863B-DC17-1159-8160CE2F8B86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1919523537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16938" y="1851808"/>
            <a:ext cx="5298439" cy="13478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697865" indent="-227965">
              <a:lnSpc>
                <a:spcPct val="100000"/>
              </a:lnSpc>
              <a:spcBef>
                <a:spcPts val="590"/>
              </a:spcBef>
              <a:buClr>
                <a:srgbClr val="404040"/>
              </a:buClr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Two</a:t>
            </a:r>
            <a:r>
              <a:rPr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2.3</a:t>
            </a:r>
            <a:r>
              <a:rPr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mm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x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2.1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mm</a:t>
            </a:r>
            <a:endParaRPr sz="1600" dirty="0">
              <a:latin typeface="Arial"/>
              <a:cs typeface="Arial"/>
            </a:endParaRPr>
          </a:p>
          <a:p>
            <a:pPr marL="697865" indent="-227965">
              <a:lnSpc>
                <a:spcPct val="100000"/>
              </a:lnSpc>
              <a:spcBef>
                <a:spcPts val="495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One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4.6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mm x</a:t>
            </a:r>
            <a:r>
              <a:rPr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2.1</a:t>
            </a:r>
            <a:r>
              <a:rPr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mm</a:t>
            </a:r>
            <a:endParaRPr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Chiplet</a:t>
            </a:r>
            <a:r>
              <a:rPr sz="18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1</a:t>
            </a:r>
            <a:r>
              <a:rPr sz="18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z="1800" b="1" i="1" dirty="0">
                <a:solidFill>
                  <a:srgbClr val="404040"/>
                </a:solidFill>
                <a:latin typeface="Arial"/>
                <a:cs typeface="Arial"/>
              </a:rPr>
              <a:t>24</a:t>
            </a:r>
            <a:r>
              <a:rPr sz="1800" b="1" i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404040"/>
                </a:solidFill>
                <a:latin typeface="Arial"/>
                <a:cs typeface="Arial"/>
              </a:rPr>
              <a:t>x</a:t>
            </a:r>
            <a:r>
              <a:rPr sz="1800" b="1" i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404040"/>
                </a:solidFill>
                <a:latin typeface="Arial"/>
                <a:cs typeface="Arial"/>
              </a:rPr>
              <a:t>24</a:t>
            </a:r>
            <a:r>
              <a:rPr sz="1800" b="1" i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404040"/>
                </a:solidFill>
                <a:latin typeface="Arial"/>
                <a:cs typeface="Arial"/>
              </a:rPr>
              <a:t>probe</a:t>
            </a:r>
            <a:r>
              <a:rPr sz="1800" b="1" i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404040"/>
                </a:solidFill>
                <a:latin typeface="Arial"/>
                <a:cs typeface="Arial"/>
              </a:rPr>
              <a:t>pads</a:t>
            </a:r>
            <a:r>
              <a:rPr sz="1800" b="1" spc="-10" dirty="0">
                <a:solidFill>
                  <a:srgbClr val="404040"/>
                </a:solidFill>
                <a:latin typeface="Arial"/>
                <a:cs typeface="Arial"/>
              </a:rPr>
              <a:t>)</a:t>
            </a:r>
            <a:endParaRPr lang="en-US" sz="1800" b="1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Transistor</a:t>
            </a:r>
            <a:r>
              <a:rPr lang="en-US"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array</a:t>
            </a:r>
            <a:r>
              <a:rPr lang="en-US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lang="en-US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include: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1339" y="3173116"/>
            <a:ext cx="3347720" cy="125539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05"/>
              </a:spcBef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SC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BC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devices</a:t>
            </a:r>
            <a:endParaRPr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0"/>
              </a:spcBef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W/L</a:t>
            </a:r>
            <a:r>
              <a:rPr sz="1600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variants</a:t>
            </a:r>
            <a:endParaRPr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495"/>
              </a:spcBef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Thick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thin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oxide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variants</a:t>
            </a:r>
            <a:endParaRPr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05"/>
              </a:spcBef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Bulk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Arial"/>
                <a:cs typeface="Arial"/>
              </a:rPr>
              <a:t>(p-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substrate)</a:t>
            </a:r>
            <a:r>
              <a:rPr sz="1600" spc="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deep</a:t>
            </a:r>
            <a:r>
              <a:rPr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n-</a:t>
            </a:r>
            <a:r>
              <a:rPr sz="1600" spc="-20" dirty="0">
                <a:solidFill>
                  <a:srgbClr val="404040"/>
                </a:solidFill>
                <a:latin typeface="Arial"/>
                <a:cs typeface="Arial"/>
              </a:rPr>
              <a:t>well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4457896"/>
            <a:ext cx="6119128" cy="1388201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 err="1">
                <a:solidFill>
                  <a:srgbClr val="404040"/>
                </a:solidFill>
                <a:latin typeface="Arial"/>
                <a:cs typeface="Arial"/>
              </a:rPr>
              <a:t>Chiplet</a:t>
            </a:r>
            <a:r>
              <a:rPr sz="18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800" b="1" dirty="0">
                <a:solidFill>
                  <a:srgbClr val="404040"/>
                </a:solidFill>
                <a:latin typeface="Arial"/>
                <a:cs typeface="Arial"/>
              </a:rPr>
              <a:t>1A</a:t>
            </a:r>
            <a:r>
              <a:rPr sz="18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z="1800" b="1" i="1" dirty="0">
                <a:solidFill>
                  <a:srgbClr val="404040"/>
                </a:solidFill>
                <a:latin typeface="Arial"/>
                <a:cs typeface="Arial"/>
              </a:rPr>
              <a:t>24</a:t>
            </a:r>
            <a:r>
              <a:rPr sz="1800" b="1" i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404040"/>
                </a:solidFill>
                <a:latin typeface="Arial"/>
                <a:cs typeface="Arial"/>
              </a:rPr>
              <a:t>x</a:t>
            </a:r>
            <a:r>
              <a:rPr sz="1800" b="1" i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404040"/>
                </a:solidFill>
                <a:latin typeface="Arial"/>
                <a:cs typeface="Arial"/>
              </a:rPr>
              <a:t>24</a:t>
            </a:r>
            <a:r>
              <a:rPr sz="1800" b="1" i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404040"/>
                </a:solidFill>
                <a:latin typeface="Arial"/>
                <a:cs typeface="Arial"/>
              </a:rPr>
              <a:t>probe</a:t>
            </a:r>
            <a:r>
              <a:rPr sz="1800" b="1" i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404040"/>
                </a:solidFill>
                <a:latin typeface="Arial"/>
                <a:cs typeface="Arial"/>
              </a:rPr>
              <a:t>pads</a:t>
            </a:r>
            <a:r>
              <a:rPr sz="1800" b="1" spc="-10" dirty="0">
                <a:solidFill>
                  <a:srgbClr val="404040"/>
                </a:solidFill>
                <a:latin typeface="Arial"/>
                <a:cs typeface="Arial"/>
              </a:rPr>
              <a:t>)</a:t>
            </a:r>
            <a:endParaRPr sz="180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698500" marR="1009650" lvl="1" indent="-228600">
              <a:lnSpc>
                <a:spcPct val="100000"/>
              </a:lnSpc>
              <a:spcBef>
                <a:spcPts val="500"/>
              </a:spcBef>
              <a:buChar char="•"/>
              <a:tabLst>
                <a:tab pos="698500" algn="l"/>
              </a:tabLst>
            </a:pP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Transistor arrays to include HV annular devices</a:t>
            </a:r>
            <a:endParaRPr sz="160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Chiplet</a:t>
            </a:r>
            <a:r>
              <a:rPr sz="1800" b="1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3</a:t>
            </a:r>
            <a:r>
              <a:rPr sz="18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z="1800" b="1" i="1" dirty="0">
                <a:solidFill>
                  <a:srgbClr val="404040"/>
                </a:solidFill>
                <a:latin typeface="Arial"/>
                <a:cs typeface="Arial"/>
              </a:rPr>
              <a:t>78</a:t>
            </a:r>
            <a:r>
              <a:rPr sz="1800" b="1" i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404040"/>
                </a:solidFill>
                <a:latin typeface="Arial"/>
                <a:cs typeface="Arial"/>
              </a:rPr>
              <a:t>bond</a:t>
            </a:r>
            <a:r>
              <a:rPr sz="1800" b="1" i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i="1" spc="-20" dirty="0">
                <a:solidFill>
                  <a:srgbClr val="404040"/>
                </a:solidFill>
                <a:latin typeface="Arial"/>
                <a:cs typeface="Arial"/>
              </a:rPr>
              <a:t>pads</a:t>
            </a:r>
            <a:r>
              <a:rPr sz="1800" b="1" spc="-20" dirty="0">
                <a:solidFill>
                  <a:srgbClr val="404040"/>
                </a:solidFill>
                <a:latin typeface="Arial"/>
                <a:cs typeface="Arial"/>
              </a:rPr>
              <a:t>)</a:t>
            </a:r>
            <a:endParaRPr sz="180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sz="1600" spc="-20" dirty="0">
                <a:solidFill>
                  <a:srgbClr val="404040"/>
                </a:solidFill>
                <a:latin typeface="Arial"/>
                <a:cs typeface="Arial"/>
              </a:rPr>
              <a:t>On-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chip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RTS</a:t>
            </a:r>
            <a:r>
              <a:rPr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transistor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array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04040"/>
                </a:solidFill>
                <a:latin typeface="Arial"/>
                <a:cs typeface="Arial"/>
              </a:rPr>
              <a:t>with repaired </a:t>
            </a:r>
            <a:r>
              <a:rPr lang="en-US" sz="1600" spc="-10" dirty="0" err="1">
                <a:solidFill>
                  <a:srgbClr val="404040"/>
                </a:solidFill>
                <a:latin typeface="Arial"/>
                <a:cs typeface="Arial"/>
              </a:rPr>
              <a:t>pMOS</a:t>
            </a:r>
            <a:endParaRPr sz="1600" dirty="0">
              <a:solidFill>
                <a:srgbClr val="40404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2" y="838849"/>
            <a:ext cx="3229610" cy="102848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78994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89940" algn="l"/>
              </a:tabLst>
            </a:pPr>
            <a:endParaRPr lang="en-US" sz="1800" b="1" dirty="0">
              <a:solidFill>
                <a:srgbClr val="404040"/>
              </a:solidFill>
              <a:latin typeface="Arial"/>
              <a:cs typeface="Arial"/>
            </a:endParaRPr>
          </a:p>
          <a:p>
            <a:pPr marL="78994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89940" algn="l"/>
              </a:tabLst>
            </a:pP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4.430</a:t>
            </a:r>
            <a:r>
              <a:rPr sz="1800" b="1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mm</a:t>
            </a:r>
            <a:r>
              <a:rPr sz="18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x</a:t>
            </a:r>
            <a:r>
              <a:rPr sz="18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4.945</a:t>
            </a:r>
            <a:r>
              <a:rPr sz="18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04040"/>
                </a:solidFill>
                <a:latin typeface="Arial"/>
                <a:cs typeface="Arial"/>
              </a:rPr>
              <a:t>mm</a:t>
            </a:r>
            <a:endParaRPr sz="1800" dirty="0">
              <a:latin typeface="Arial"/>
              <a:cs typeface="Arial"/>
            </a:endParaRPr>
          </a:p>
          <a:p>
            <a:pPr marL="78994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789940" algn="l"/>
              </a:tabLst>
            </a:pP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Divided</a:t>
            </a:r>
            <a:r>
              <a:rPr sz="1800" b="1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into</a:t>
            </a:r>
            <a:r>
              <a:rPr sz="1800" b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3</a:t>
            </a:r>
            <a:r>
              <a:rPr sz="18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04040"/>
                </a:solidFill>
                <a:latin typeface="Arial"/>
                <a:cs typeface="Arial"/>
              </a:rPr>
              <a:t>chiplets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74391" y="130308"/>
            <a:ext cx="5317490" cy="5906135"/>
            <a:chOff x="6674391" y="130308"/>
            <a:chExt cx="5317490" cy="590613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3623" y="149518"/>
              <a:ext cx="5278691" cy="586710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84002" y="139920"/>
              <a:ext cx="5298440" cy="5886450"/>
            </a:xfrm>
            <a:custGeom>
              <a:avLst/>
              <a:gdLst/>
              <a:ahLst/>
              <a:cxnLst/>
              <a:rect l="l" t="t" r="r" b="b"/>
              <a:pathLst>
                <a:path w="5298440" h="5886450">
                  <a:moveTo>
                    <a:pt x="0" y="0"/>
                  </a:moveTo>
                  <a:lnTo>
                    <a:pt x="5297928" y="0"/>
                  </a:lnTo>
                  <a:lnTo>
                    <a:pt x="5297928" y="5886306"/>
                  </a:lnTo>
                  <a:lnTo>
                    <a:pt x="0" y="5886306"/>
                  </a:lnTo>
                  <a:lnTo>
                    <a:pt x="0" y="0"/>
                  </a:lnTo>
                  <a:close/>
                </a:path>
              </a:pathLst>
            </a:custGeom>
            <a:ln w="192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65452" y="1319454"/>
            <a:ext cx="131127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Chiplet</a:t>
            </a:r>
            <a:r>
              <a:rPr sz="24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90733" y="4312416"/>
            <a:ext cx="1572485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400" b="1" dirty="0" err="1">
                <a:solidFill>
                  <a:srgbClr val="FF0000"/>
                </a:solidFill>
                <a:latin typeface="Arial"/>
                <a:cs typeface="Arial"/>
              </a:rPr>
              <a:t>Chiplet</a:t>
            </a:r>
            <a:r>
              <a:rPr sz="24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 spc="-50" dirty="0">
                <a:solidFill>
                  <a:srgbClr val="FF0000"/>
                </a:solidFill>
                <a:latin typeface="Arial"/>
                <a:cs typeface="Arial"/>
              </a:rPr>
              <a:t>1A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67338" y="4302159"/>
            <a:ext cx="131127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Chiplet</a:t>
            </a:r>
            <a:r>
              <a:rPr sz="24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2" name="Title 9">
            <a:extLst>
              <a:ext uri="{FF2B5EF4-FFF2-40B4-BE49-F238E27FC236}">
                <a16:creationId xmlns:a16="http://schemas.microsoft.com/office/drawing/2014/main" id="{DCED8114-5404-B56C-B6B1-A852521A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dirty="0">
                <a:ea typeface="ＭＳ Ｐゴシック" panose="020B0600070205080204" pitchFamily="34" charset="-128"/>
              </a:rPr>
              <a:t>DOE-3 (DOE-1-v3)</a:t>
            </a: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82A731D3-DEE0-8DBC-F941-4BCA5E9EA4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43E8C6E0-81C0-60B2-87FF-7EA9ECD7D8C7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181D022-78F0-7D65-4A8E-3D0F86EC1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AEF3A993-C5BD-F5F7-B098-F69AAA358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 dirty="0"/>
              <a:t>DOE-3 </a:t>
            </a:r>
            <a:r>
              <a:rPr lang="en" dirty="0" err="1"/>
              <a:t>Chiplet</a:t>
            </a:r>
            <a:r>
              <a:rPr lang="en" dirty="0"/>
              <a:t> 1</a:t>
            </a:r>
            <a:br>
              <a:rPr lang="en" dirty="0"/>
            </a:br>
            <a:r>
              <a:rPr lang="en" dirty="0"/>
              <a:t>RTS Source Follower Array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8A38A-9959-7308-9119-B67FD392D0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2F2A83-C6CE-AA5D-4F32-B9DB2A9BC6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E832A83D-82B6-A1B2-E793-7FF745504E4A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  <p:extLst>
      <p:ext uri="{BB962C8B-B14F-4D97-AF65-F5344CB8AC3E}">
        <p14:creationId xmlns:p14="http://schemas.microsoft.com/office/powerpoint/2010/main" val="226746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FC15C-0C79-0A50-36F5-421069C2F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3061"/>
            <a:ext cx="4602714" cy="4600990"/>
          </a:xfrm>
        </p:spPr>
        <p:txBody>
          <a:bodyPr/>
          <a:lstStyle/>
          <a:p>
            <a:r>
              <a:rPr lang="en-US" dirty="0"/>
              <a:t>On-chip RTS measurement uses a built-in-self-test (BIST) architecture for testing of a large transistor array (~2x104 transistors – 256x96)</a:t>
            </a:r>
          </a:p>
          <a:p>
            <a:r>
              <a:rPr lang="en-US" dirty="0"/>
              <a:t>Transistors configured as source- follower amplifiers with on-chip current source bias</a:t>
            </a:r>
          </a:p>
          <a:p>
            <a:r>
              <a:rPr lang="en-US" dirty="0"/>
              <a:t>Analog array with 8 channels</a:t>
            </a:r>
          </a:p>
          <a:p>
            <a:r>
              <a:rPr lang="en-US" dirty="0"/>
              <a:t>Packaged in a 100-pin LCC</a:t>
            </a:r>
          </a:p>
          <a:p>
            <a:r>
              <a:rPr lang="en-US" dirty="0"/>
              <a:t>Bond pad pitch is 140 𝝁m (70 𝝁m x 70 𝝁m pad size)</a:t>
            </a:r>
          </a:p>
          <a:p>
            <a:r>
              <a:rPr lang="en-US" dirty="0"/>
              <a:t>I/O cells with electro-static discharge (ESD) protection</a:t>
            </a:r>
          </a:p>
          <a:p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0480" y="476250"/>
            <a:ext cx="1041209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25" dirty="0"/>
              <a:t>DOE-</a:t>
            </a:r>
            <a:r>
              <a:rPr sz="3000" dirty="0"/>
              <a:t>1</a:t>
            </a:r>
            <a:r>
              <a:rPr lang="en-US" sz="3000" dirty="0"/>
              <a:t>-v3</a:t>
            </a:r>
            <a:r>
              <a:rPr sz="3000" spc="-65" dirty="0"/>
              <a:t> </a:t>
            </a:r>
            <a:r>
              <a:rPr sz="3000" dirty="0"/>
              <a:t>On-Chip</a:t>
            </a:r>
            <a:r>
              <a:rPr sz="3000" spc="-45" dirty="0"/>
              <a:t> </a:t>
            </a:r>
            <a:r>
              <a:rPr sz="3000" spc="-385" dirty="0"/>
              <a:t>RTS</a:t>
            </a:r>
            <a:r>
              <a:rPr sz="3000" spc="-5" dirty="0"/>
              <a:t> </a:t>
            </a:r>
            <a:r>
              <a:rPr sz="3000" spc="-25" dirty="0"/>
              <a:t>Structures</a:t>
            </a:r>
            <a:endParaRPr sz="3000" dirty="0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58B5428C-A7B9-552F-9F1A-7668FB3B24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8928" y="1097458"/>
            <a:ext cx="6679573" cy="350477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974D51-85CE-D3B9-43C9-CBB7B4030675}"/>
              </a:ext>
            </a:extLst>
          </p:cNvPr>
          <p:cNvSpPr/>
          <p:nvPr/>
        </p:nvSpPr>
        <p:spPr>
          <a:xfrm>
            <a:off x="8799616" y="1744946"/>
            <a:ext cx="2639655" cy="2209800"/>
          </a:xfrm>
          <a:prstGeom prst="rect">
            <a:avLst/>
          </a:prstGeom>
          <a:solidFill>
            <a:srgbClr val="D72C2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F12D5180-2589-81C2-734F-642E124734FC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6273726" y="3677411"/>
            <a:ext cx="5430520" cy="2283460"/>
            <a:chOff x="6273726" y="3677411"/>
            <a:chExt cx="5430520" cy="22834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3726" y="4351020"/>
              <a:ext cx="5429907" cy="16093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242547" y="3677411"/>
              <a:ext cx="0" cy="694055"/>
            </a:xfrm>
            <a:custGeom>
              <a:avLst/>
              <a:gdLst/>
              <a:ahLst/>
              <a:cxnLst/>
              <a:rect l="l" t="t" r="r" b="b"/>
              <a:pathLst>
                <a:path h="694054">
                  <a:moveTo>
                    <a:pt x="0" y="0"/>
                  </a:moveTo>
                  <a:lnTo>
                    <a:pt x="0" y="69353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04452" y="435824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46040" y="3560315"/>
            <a:ext cx="2463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404040"/>
                </a:solidFill>
                <a:latin typeface="Arial"/>
                <a:cs typeface="Arial"/>
              </a:rPr>
              <a:t>GS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1539" y="3301235"/>
            <a:ext cx="4305300" cy="110172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095"/>
              </a:spcBef>
              <a:buFont typeface="Arial"/>
              <a:buChar char="•"/>
              <a:tabLst>
                <a:tab pos="266065" algn="l"/>
              </a:tabLst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RTS</a:t>
            </a:r>
            <a:r>
              <a:rPr sz="18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manifests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as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discrete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shifts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V</a:t>
            </a:r>
            <a:endParaRPr sz="1800" dirty="0">
              <a:latin typeface="Arial"/>
              <a:cs typeface="Arial"/>
            </a:endParaRPr>
          </a:p>
          <a:p>
            <a:pPr marL="266700" marR="255904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66700" algn="l"/>
              </a:tabLst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Capture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275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z="1800" spc="-275" dirty="0">
                <a:solidFill>
                  <a:srgbClr val="404040"/>
                </a:solidFill>
                <a:latin typeface="Menlo"/>
                <a:cs typeface="Menlo"/>
              </a:rPr>
              <a:t>𝞃</a:t>
            </a:r>
            <a:r>
              <a:rPr sz="1800" spc="-412" baseline="-20833" dirty="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sz="1800" spc="-275" dirty="0">
                <a:solidFill>
                  <a:srgbClr val="404040"/>
                </a:solidFill>
                <a:latin typeface="Arial"/>
                <a:cs typeface="Arial"/>
              </a:rPr>
              <a:t>)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emission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275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z="1800" spc="-275" dirty="0">
                <a:solidFill>
                  <a:srgbClr val="404040"/>
                </a:solidFill>
                <a:latin typeface="Menlo"/>
                <a:cs typeface="Menlo"/>
              </a:rPr>
              <a:t>𝞃</a:t>
            </a:r>
            <a:r>
              <a:rPr sz="1800" spc="-412" baseline="-20833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800" spc="-275" dirty="0">
                <a:solidFill>
                  <a:srgbClr val="404040"/>
                </a:solidFill>
                <a:latin typeface="Arial"/>
                <a:cs typeface="Arial"/>
              </a:rPr>
              <a:t>)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time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constants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will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measured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4139" y="4376572"/>
            <a:ext cx="3249295" cy="15633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05"/>
              </a:spcBef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600" spc="-10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typical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measurement:</a:t>
            </a:r>
            <a:endParaRPr sz="1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~60</a:t>
            </a:r>
            <a:r>
              <a:rPr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sec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(2KHz 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bandwidth)</a:t>
            </a:r>
            <a:endParaRPr sz="1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505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Bias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setup: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20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 sec</a:t>
            </a:r>
            <a:endParaRPr sz="1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495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DC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measurement:</a:t>
            </a:r>
            <a:r>
              <a:rPr sz="1600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2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~</a:t>
            </a:r>
            <a:r>
              <a:rPr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5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sec</a:t>
            </a:r>
            <a:endParaRPr sz="16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500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RTS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Sampling:</a:t>
            </a:r>
            <a:r>
              <a:rPr sz="16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20</a:t>
            </a:r>
            <a:r>
              <a:rPr sz="16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sec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0480" y="476250"/>
            <a:ext cx="1041209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25" dirty="0"/>
              <a:t>DOE-</a:t>
            </a:r>
            <a:r>
              <a:rPr lang="en-US" sz="3000" dirty="0"/>
              <a:t>1-v3</a:t>
            </a:r>
            <a:r>
              <a:rPr lang="en-US" sz="3000" spc="-65" dirty="0"/>
              <a:t> </a:t>
            </a:r>
            <a:r>
              <a:rPr lang="en-US" sz="3000" dirty="0"/>
              <a:t>On-Chip</a:t>
            </a:r>
            <a:r>
              <a:rPr lang="en-US" sz="3000" spc="-45" dirty="0"/>
              <a:t> </a:t>
            </a:r>
            <a:r>
              <a:rPr lang="en-US" sz="3000" spc="-385" dirty="0"/>
              <a:t>RTS</a:t>
            </a:r>
            <a:r>
              <a:rPr lang="en-US" sz="3000" spc="-5" dirty="0"/>
              <a:t> </a:t>
            </a:r>
            <a:r>
              <a:rPr lang="en-US" sz="3000" spc="-25" dirty="0"/>
              <a:t>Structures</a:t>
            </a:r>
            <a:endParaRPr sz="3000" dirty="0"/>
          </a:p>
        </p:txBody>
      </p:sp>
      <p:sp>
        <p:nvSpPr>
          <p:cNvPr id="83" name="Slide Number Placeholder 1">
            <a:extLst>
              <a:ext uri="{FF2B5EF4-FFF2-40B4-BE49-F238E27FC236}">
                <a16:creationId xmlns:a16="http://schemas.microsoft.com/office/drawing/2014/main" id="{3D6792D0-5A75-404F-88A4-0487A70B51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9400" y="6356350"/>
            <a:ext cx="482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70B25-7830-4E3E-B0D0-87744A5673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444" y="751368"/>
            <a:ext cx="5325110" cy="2587247"/>
          </a:xfrm>
          <a:prstGeom prst="rect">
            <a:avLst/>
          </a:prstGeom>
        </p:spPr>
        <p:txBody>
          <a:bodyPr vert="horz" wrap="square" lIns="0" tIns="126365" rIns="0" bIns="0" rtlCol="0">
            <a:spAutoFit/>
          </a:bodyPr>
          <a:lstStyle/>
          <a:p>
            <a:pPr marL="814705" marR="161925" indent="-228600">
              <a:lnSpc>
                <a:spcPct val="100000"/>
              </a:lnSpc>
              <a:spcBef>
                <a:spcPts val="895"/>
              </a:spcBef>
              <a:buFont typeface="Arial"/>
              <a:buChar char="•"/>
              <a:tabLst>
                <a:tab pos="814705" algn="l"/>
              </a:tabLst>
            </a:pPr>
            <a:endParaRPr lang="en-US" sz="180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814705" marR="161925" indent="-228600">
              <a:lnSpc>
                <a:spcPct val="100000"/>
              </a:lnSpc>
              <a:spcBef>
                <a:spcPts val="895"/>
              </a:spcBef>
              <a:buFont typeface="Arial"/>
              <a:buChar char="•"/>
              <a:tabLst>
                <a:tab pos="814705" algn="l"/>
              </a:tabLst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device</a:t>
            </a:r>
            <a:r>
              <a:rPr sz="1800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under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test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(DUT)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within</a:t>
            </a:r>
            <a:r>
              <a:rPr sz="1800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each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Unit</a:t>
            </a:r>
            <a:r>
              <a:rPr sz="18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Cell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will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biased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as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source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follower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using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an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on-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chip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current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source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(I</a:t>
            </a:r>
            <a:r>
              <a:rPr sz="1800" baseline="-20833" dirty="0">
                <a:solidFill>
                  <a:srgbClr val="404040"/>
                </a:solidFill>
                <a:latin typeface="Arial"/>
                <a:cs typeface="Arial"/>
              </a:rPr>
              <a:t>DS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)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an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externally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applied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gate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bias</a:t>
            </a:r>
            <a:r>
              <a:rPr sz="18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(V</a:t>
            </a:r>
            <a:r>
              <a:rPr sz="1800" spc="-30" baseline="-20833" dirty="0">
                <a:solidFill>
                  <a:srgbClr val="404040"/>
                </a:solidFill>
                <a:latin typeface="Arial"/>
                <a:cs typeface="Arial"/>
              </a:rPr>
              <a:t>G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814705" marR="3048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814705" algn="l"/>
              </a:tabLst>
            </a:pPr>
            <a:r>
              <a:rPr sz="1800" i="1" dirty="0">
                <a:solidFill>
                  <a:srgbClr val="404040"/>
                </a:solidFill>
                <a:latin typeface="Arial"/>
                <a:cs typeface="Arial"/>
              </a:rPr>
              <a:t>Δ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V</a:t>
            </a:r>
            <a:r>
              <a:rPr sz="1800" baseline="-20833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800" spc="202" baseline="-2083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measured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via</a:t>
            </a:r>
            <a:r>
              <a:rPr sz="1800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an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on-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chip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amplifier,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thus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allowing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for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extraction</a:t>
            </a:r>
            <a:r>
              <a:rPr sz="18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i="1" spc="-20" dirty="0">
                <a:solidFill>
                  <a:srgbClr val="404040"/>
                </a:solidFill>
                <a:latin typeface="Arial"/>
                <a:cs typeface="Arial"/>
              </a:rPr>
              <a:t>Δ</a:t>
            </a:r>
            <a:r>
              <a:rPr sz="1800" spc="-20" dirty="0">
                <a:solidFill>
                  <a:srgbClr val="404040"/>
                </a:solidFill>
                <a:latin typeface="Arial"/>
                <a:cs typeface="Arial"/>
              </a:rPr>
              <a:t>V</a:t>
            </a:r>
            <a:r>
              <a:rPr sz="1800" spc="-30" baseline="-20833" dirty="0">
                <a:solidFill>
                  <a:srgbClr val="404040"/>
                </a:solidFill>
                <a:latin typeface="Arial"/>
                <a:cs typeface="Arial"/>
              </a:rPr>
              <a:t>GS</a:t>
            </a:r>
            <a:endParaRPr sz="1800" baseline="-20833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31864" y="3505202"/>
            <a:ext cx="215900" cy="76200"/>
            <a:chOff x="6531864" y="3505202"/>
            <a:chExt cx="215900" cy="76200"/>
          </a:xfrm>
        </p:grpSpPr>
        <p:sp>
          <p:nvSpPr>
            <p:cNvPr id="16" name="object 16"/>
            <p:cNvSpPr/>
            <p:nvPr/>
          </p:nvSpPr>
          <p:spPr>
            <a:xfrm>
              <a:off x="6531864" y="3543300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71564" y="350520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78067" y="3355847"/>
            <a:ext cx="647700" cy="3492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635"/>
              </a:spcBef>
            </a:pPr>
            <a:r>
              <a:rPr sz="2400" spc="-30" baseline="13888" dirty="0">
                <a:latin typeface="Arial"/>
                <a:cs typeface="Arial"/>
              </a:rPr>
              <a:t>I</a:t>
            </a:r>
            <a:r>
              <a:rPr sz="1050" spc="-20" dirty="0">
                <a:latin typeface="Arial"/>
                <a:cs typeface="Arial"/>
              </a:rPr>
              <a:t>REF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68083" y="1051560"/>
            <a:ext cx="742315" cy="1935480"/>
          </a:xfrm>
          <a:custGeom>
            <a:avLst/>
            <a:gdLst/>
            <a:ahLst/>
            <a:cxnLst/>
            <a:rect l="l" t="t" r="r" b="b"/>
            <a:pathLst>
              <a:path w="742315" h="1935480">
                <a:moveTo>
                  <a:pt x="742187" y="1935480"/>
                </a:moveTo>
                <a:lnTo>
                  <a:pt x="0" y="1935480"/>
                </a:lnTo>
                <a:lnTo>
                  <a:pt x="0" y="0"/>
                </a:lnTo>
                <a:lnTo>
                  <a:pt x="742187" y="0"/>
                </a:lnTo>
                <a:lnTo>
                  <a:pt x="742187" y="193548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53203" y="798548"/>
            <a:ext cx="793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Unit</a:t>
            </a:r>
            <a:r>
              <a:rPr sz="1600" spc="-20" dirty="0">
                <a:latin typeface="Arial"/>
                <a:cs typeface="Arial"/>
              </a:rPr>
              <a:t> Cell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60044" y="1183957"/>
            <a:ext cx="1687830" cy="2933700"/>
            <a:chOff x="6460044" y="1183957"/>
            <a:chExt cx="1687830" cy="2933700"/>
          </a:xfrm>
        </p:grpSpPr>
        <p:sp>
          <p:nvSpPr>
            <p:cNvPr id="22" name="object 22"/>
            <p:cNvSpPr/>
            <p:nvPr/>
          </p:nvSpPr>
          <p:spPr>
            <a:xfrm>
              <a:off x="7274051" y="1231391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5">
                  <a:moveTo>
                    <a:pt x="0" y="0"/>
                  </a:moveTo>
                  <a:lnTo>
                    <a:pt x="0" y="33566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58814" y="1915668"/>
              <a:ext cx="14604" cy="601980"/>
            </a:xfrm>
            <a:custGeom>
              <a:avLst/>
              <a:gdLst/>
              <a:ahLst/>
              <a:cxnLst/>
              <a:rect l="l" t="t" r="r" b="b"/>
              <a:pathLst>
                <a:path w="14604" h="601980">
                  <a:moveTo>
                    <a:pt x="14465" y="0"/>
                  </a:moveTo>
                  <a:lnTo>
                    <a:pt x="0" y="60145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10988" y="1566671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163004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10988" y="1908047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163004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00315" y="1566671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66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45451" y="1568195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66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64806" y="1734311"/>
              <a:ext cx="581660" cy="0"/>
            </a:xfrm>
            <a:custGeom>
              <a:avLst/>
              <a:gdLst/>
              <a:ahLst/>
              <a:cxnLst/>
              <a:rect l="l" t="t" r="r" b="b"/>
              <a:pathLst>
                <a:path w="581659">
                  <a:moveTo>
                    <a:pt x="58113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58049" y="2518409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1010"/>
                  </a:lnTo>
                </a:path>
              </a:pathLst>
            </a:custGeom>
            <a:ln w="222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45098" y="2822447"/>
              <a:ext cx="14604" cy="601980"/>
            </a:xfrm>
            <a:custGeom>
              <a:avLst/>
              <a:gdLst/>
              <a:ahLst/>
              <a:cxnLst/>
              <a:rect l="l" t="t" r="r" b="b"/>
              <a:pathLst>
                <a:path w="14604" h="601979">
                  <a:moveTo>
                    <a:pt x="14465" y="0"/>
                  </a:moveTo>
                  <a:lnTo>
                    <a:pt x="0" y="60145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77455" y="3424427"/>
              <a:ext cx="334010" cy="315595"/>
            </a:xfrm>
            <a:custGeom>
              <a:avLst/>
              <a:gdLst/>
              <a:ahLst/>
              <a:cxnLst/>
              <a:rect l="l" t="t" r="r" b="b"/>
              <a:pathLst>
                <a:path w="334009" h="315595">
                  <a:moveTo>
                    <a:pt x="0" y="157734"/>
                  </a:moveTo>
                  <a:lnTo>
                    <a:pt x="5961" y="115803"/>
                  </a:lnTo>
                  <a:lnTo>
                    <a:pt x="22783" y="78124"/>
                  </a:lnTo>
                  <a:lnTo>
                    <a:pt x="48877" y="46201"/>
                  </a:lnTo>
                  <a:lnTo>
                    <a:pt x="82651" y="21536"/>
                  </a:lnTo>
                  <a:lnTo>
                    <a:pt x="122515" y="5634"/>
                  </a:lnTo>
                  <a:lnTo>
                    <a:pt x="166878" y="0"/>
                  </a:lnTo>
                  <a:lnTo>
                    <a:pt x="211240" y="5634"/>
                  </a:lnTo>
                  <a:lnTo>
                    <a:pt x="251104" y="21536"/>
                  </a:lnTo>
                  <a:lnTo>
                    <a:pt x="284878" y="46201"/>
                  </a:lnTo>
                  <a:lnTo>
                    <a:pt x="310972" y="78124"/>
                  </a:lnTo>
                  <a:lnTo>
                    <a:pt x="327794" y="115803"/>
                  </a:lnTo>
                  <a:lnTo>
                    <a:pt x="333756" y="157734"/>
                  </a:lnTo>
                  <a:lnTo>
                    <a:pt x="327794" y="199664"/>
                  </a:lnTo>
                  <a:lnTo>
                    <a:pt x="310972" y="237343"/>
                  </a:lnTo>
                  <a:lnTo>
                    <a:pt x="284878" y="269266"/>
                  </a:lnTo>
                  <a:lnTo>
                    <a:pt x="251104" y="293931"/>
                  </a:lnTo>
                  <a:lnTo>
                    <a:pt x="211240" y="309833"/>
                  </a:lnTo>
                  <a:lnTo>
                    <a:pt x="166878" y="315468"/>
                  </a:lnTo>
                  <a:lnTo>
                    <a:pt x="122515" y="309833"/>
                  </a:lnTo>
                  <a:lnTo>
                    <a:pt x="82651" y="293931"/>
                  </a:lnTo>
                  <a:lnTo>
                    <a:pt x="48877" y="269266"/>
                  </a:lnTo>
                  <a:lnTo>
                    <a:pt x="22783" y="237343"/>
                  </a:lnTo>
                  <a:lnTo>
                    <a:pt x="5961" y="199664"/>
                  </a:lnTo>
                  <a:lnTo>
                    <a:pt x="0" y="15773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45095" y="3494531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h="120014">
                  <a:moveTo>
                    <a:pt x="0" y="0"/>
                  </a:moveTo>
                  <a:lnTo>
                    <a:pt x="0" y="11976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206999" y="3601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78039" y="4052315"/>
              <a:ext cx="121920" cy="60325"/>
            </a:xfrm>
            <a:custGeom>
              <a:avLst/>
              <a:gdLst/>
              <a:ahLst/>
              <a:cxnLst/>
              <a:rect l="l" t="t" r="r" b="b"/>
              <a:pathLst>
                <a:path w="121920" h="60325">
                  <a:moveTo>
                    <a:pt x="0" y="0"/>
                  </a:moveTo>
                  <a:lnTo>
                    <a:pt x="121843" y="6008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45095" y="374294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4">
                  <a:moveTo>
                    <a:pt x="0" y="0"/>
                  </a:moveTo>
                  <a:lnTo>
                    <a:pt x="0" y="33841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51194" y="3150108"/>
              <a:ext cx="487045" cy="0"/>
            </a:xfrm>
            <a:custGeom>
              <a:avLst/>
              <a:gdLst/>
              <a:ahLst/>
              <a:cxnLst/>
              <a:rect l="l" t="t" r="r" b="b"/>
              <a:pathLst>
                <a:path w="487045">
                  <a:moveTo>
                    <a:pt x="48651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3091" y="3112011"/>
              <a:ext cx="76200" cy="762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967473" y="1680971"/>
              <a:ext cx="175260" cy="201295"/>
            </a:xfrm>
            <a:custGeom>
              <a:avLst/>
              <a:gdLst/>
              <a:ahLst/>
              <a:cxnLst/>
              <a:rect l="l" t="t" r="r" b="b"/>
              <a:pathLst>
                <a:path w="175259" h="201294">
                  <a:moveTo>
                    <a:pt x="175171" y="0"/>
                  </a:moveTo>
                  <a:lnTo>
                    <a:pt x="0" y="20121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38865" y="1882139"/>
              <a:ext cx="7620" cy="1268730"/>
            </a:xfrm>
            <a:custGeom>
              <a:avLst/>
              <a:gdLst/>
              <a:ahLst/>
              <a:cxnLst/>
              <a:rect l="l" t="t" r="r" b="b"/>
              <a:pathLst>
                <a:path w="7620" h="1268730">
                  <a:moveTo>
                    <a:pt x="7099" y="0"/>
                  </a:moveTo>
                  <a:lnTo>
                    <a:pt x="0" y="126855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13091" y="1188719"/>
              <a:ext cx="121920" cy="60325"/>
            </a:xfrm>
            <a:custGeom>
              <a:avLst/>
              <a:gdLst/>
              <a:ahLst/>
              <a:cxnLst/>
              <a:rect l="l" t="t" r="r" b="b"/>
              <a:pathLst>
                <a:path w="121920" h="60325">
                  <a:moveTo>
                    <a:pt x="0" y="0"/>
                  </a:moveTo>
                  <a:lnTo>
                    <a:pt x="121843" y="6008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46491" y="1882139"/>
              <a:ext cx="220345" cy="0"/>
            </a:xfrm>
            <a:custGeom>
              <a:avLst/>
              <a:gdLst/>
              <a:ahLst/>
              <a:cxnLst/>
              <a:rect l="l" t="t" r="r" b="b"/>
              <a:pathLst>
                <a:path w="220345">
                  <a:moveTo>
                    <a:pt x="220281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253793" y="428053"/>
            <a:ext cx="2750820" cy="1762125"/>
            <a:chOff x="8253793" y="428053"/>
            <a:chExt cx="2750820" cy="1762125"/>
          </a:xfrm>
        </p:grpSpPr>
        <p:sp>
          <p:nvSpPr>
            <p:cNvPr id="43" name="object 43"/>
            <p:cNvSpPr/>
            <p:nvPr/>
          </p:nvSpPr>
          <p:spPr>
            <a:xfrm>
              <a:off x="8258556" y="1865376"/>
              <a:ext cx="1675764" cy="12700"/>
            </a:xfrm>
            <a:custGeom>
              <a:avLst/>
              <a:gdLst/>
              <a:ahLst/>
              <a:cxnLst/>
              <a:rect l="l" t="t" r="r" b="b"/>
              <a:pathLst>
                <a:path w="1675765" h="12700">
                  <a:moveTo>
                    <a:pt x="0" y="12560"/>
                  </a:moveTo>
                  <a:lnTo>
                    <a:pt x="167548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934956" y="1545336"/>
              <a:ext cx="570230" cy="640080"/>
            </a:xfrm>
            <a:custGeom>
              <a:avLst/>
              <a:gdLst/>
              <a:ahLst/>
              <a:cxnLst/>
              <a:rect l="l" t="t" r="r" b="b"/>
              <a:pathLst>
                <a:path w="570229" h="640080">
                  <a:moveTo>
                    <a:pt x="0" y="0"/>
                  </a:moveTo>
                  <a:lnTo>
                    <a:pt x="569976" y="32004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504932" y="1871472"/>
              <a:ext cx="499745" cy="0"/>
            </a:xfrm>
            <a:custGeom>
              <a:avLst/>
              <a:gdLst/>
              <a:ahLst/>
              <a:cxnLst/>
              <a:rect l="l" t="t" r="r" b="b"/>
              <a:pathLst>
                <a:path w="499745">
                  <a:moveTo>
                    <a:pt x="0" y="0"/>
                  </a:moveTo>
                  <a:lnTo>
                    <a:pt x="49952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829800" y="1399034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7091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7416" y="1399032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h="457200">
                  <a:moveTo>
                    <a:pt x="0" y="4572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843516" y="1399032"/>
              <a:ext cx="723900" cy="0"/>
            </a:xfrm>
            <a:custGeom>
              <a:avLst/>
              <a:gdLst/>
              <a:ahLst/>
              <a:cxnLst/>
              <a:rect l="l" t="t" r="r" b="b"/>
              <a:pathLst>
                <a:path w="723900">
                  <a:moveTo>
                    <a:pt x="0" y="0"/>
                  </a:moveTo>
                  <a:lnTo>
                    <a:pt x="7239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835896" y="1696212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59">
                  <a:moveTo>
                    <a:pt x="0" y="0"/>
                  </a:moveTo>
                  <a:lnTo>
                    <a:pt x="9884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209532" y="1467612"/>
              <a:ext cx="201295" cy="175260"/>
            </a:xfrm>
            <a:custGeom>
              <a:avLst/>
              <a:gdLst/>
              <a:ahLst/>
              <a:cxnLst/>
              <a:rect l="l" t="t" r="r" b="b"/>
              <a:pathLst>
                <a:path w="201295" h="175260">
                  <a:moveTo>
                    <a:pt x="0" y="0"/>
                  </a:moveTo>
                  <a:lnTo>
                    <a:pt x="201218" y="17517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410701" y="1642872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28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407653" y="1089660"/>
              <a:ext cx="0" cy="297815"/>
            </a:xfrm>
            <a:custGeom>
              <a:avLst/>
              <a:gdLst/>
              <a:ahLst/>
              <a:cxnLst/>
              <a:rect l="l" t="t" r="r" b="b"/>
              <a:pathLst>
                <a:path h="297815">
                  <a:moveTo>
                    <a:pt x="0" y="0"/>
                  </a:moveTo>
                  <a:lnTo>
                    <a:pt x="0" y="29742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432816"/>
              <a:ext cx="349250" cy="654050"/>
            </a:xfrm>
            <a:custGeom>
              <a:avLst/>
              <a:gdLst/>
              <a:ahLst/>
              <a:cxnLst/>
              <a:rect l="l" t="t" r="r" b="b"/>
              <a:pathLst>
                <a:path w="349250" h="654050">
                  <a:moveTo>
                    <a:pt x="348996" y="653796"/>
                  </a:moveTo>
                  <a:lnTo>
                    <a:pt x="0" y="653796"/>
                  </a:lnTo>
                  <a:lnTo>
                    <a:pt x="0" y="0"/>
                  </a:lnTo>
                  <a:lnTo>
                    <a:pt x="348996" y="0"/>
                  </a:lnTo>
                  <a:lnTo>
                    <a:pt x="348996" y="6537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980932" y="1575816"/>
              <a:ext cx="202565" cy="0"/>
            </a:xfrm>
            <a:custGeom>
              <a:avLst/>
              <a:gdLst/>
              <a:ahLst/>
              <a:cxnLst/>
              <a:rect l="l" t="t" r="r" b="b"/>
              <a:pathLst>
                <a:path w="202565">
                  <a:moveTo>
                    <a:pt x="0" y="0"/>
                  </a:moveTo>
                  <a:lnTo>
                    <a:pt x="20226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70487" y="153771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980932" y="1107948"/>
              <a:ext cx="3175" cy="474345"/>
            </a:xfrm>
            <a:custGeom>
              <a:avLst/>
              <a:gdLst/>
              <a:ahLst/>
              <a:cxnLst/>
              <a:rect l="l" t="t" r="r" b="b"/>
              <a:pathLst>
                <a:path w="3175" h="474344">
                  <a:moveTo>
                    <a:pt x="0" y="0"/>
                  </a:moveTo>
                  <a:lnTo>
                    <a:pt x="3086" y="47411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11768" y="435864"/>
              <a:ext cx="349250" cy="654050"/>
            </a:xfrm>
            <a:custGeom>
              <a:avLst/>
              <a:gdLst/>
              <a:ahLst/>
              <a:cxnLst/>
              <a:rect l="l" t="t" r="r" b="b"/>
              <a:pathLst>
                <a:path w="349250" h="654050">
                  <a:moveTo>
                    <a:pt x="348996" y="653796"/>
                  </a:moveTo>
                  <a:lnTo>
                    <a:pt x="0" y="653796"/>
                  </a:lnTo>
                  <a:lnTo>
                    <a:pt x="0" y="0"/>
                  </a:lnTo>
                  <a:lnTo>
                    <a:pt x="348996" y="0"/>
                  </a:lnTo>
                  <a:lnTo>
                    <a:pt x="348996" y="6537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835898" y="1095756"/>
              <a:ext cx="0" cy="297815"/>
            </a:xfrm>
            <a:custGeom>
              <a:avLst/>
              <a:gdLst/>
              <a:ahLst/>
              <a:cxnLst/>
              <a:rect l="l" t="t" r="r" b="b"/>
              <a:pathLst>
                <a:path h="297815">
                  <a:moveTo>
                    <a:pt x="0" y="0"/>
                  </a:moveTo>
                  <a:lnTo>
                    <a:pt x="0" y="29742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660636" y="440436"/>
              <a:ext cx="349250" cy="654050"/>
            </a:xfrm>
            <a:custGeom>
              <a:avLst/>
              <a:gdLst/>
              <a:ahLst/>
              <a:cxnLst/>
              <a:rect l="l" t="t" r="r" b="b"/>
              <a:pathLst>
                <a:path w="349250" h="654050">
                  <a:moveTo>
                    <a:pt x="348996" y="653796"/>
                  </a:moveTo>
                  <a:lnTo>
                    <a:pt x="0" y="653796"/>
                  </a:lnTo>
                  <a:lnTo>
                    <a:pt x="0" y="0"/>
                  </a:lnTo>
                  <a:lnTo>
                    <a:pt x="348996" y="0"/>
                  </a:lnTo>
                  <a:lnTo>
                    <a:pt x="348996" y="6537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5810250" y="1566672"/>
            <a:ext cx="654050" cy="33274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325"/>
              </a:spcBef>
            </a:pPr>
            <a:r>
              <a:rPr sz="1600" spc="-25" dirty="0">
                <a:latin typeface="Arial"/>
                <a:cs typeface="Arial"/>
              </a:rPr>
              <a:t>V</a:t>
            </a:r>
            <a:r>
              <a:rPr sz="1575" spc="-37" baseline="-21164" dirty="0">
                <a:latin typeface="Arial"/>
                <a:cs typeface="Arial"/>
              </a:rPr>
              <a:t>G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752825" y="3415253"/>
            <a:ext cx="81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809213" y="3531077"/>
            <a:ext cx="21336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5" dirty="0">
                <a:latin typeface="Arial"/>
                <a:cs typeface="Arial"/>
              </a:rPr>
              <a:t>DS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458458" y="2697511"/>
            <a:ext cx="613410" cy="76200"/>
            <a:chOff x="6458458" y="2697511"/>
            <a:chExt cx="613410" cy="76200"/>
          </a:xfrm>
        </p:grpSpPr>
        <p:sp>
          <p:nvSpPr>
            <p:cNvPr id="64" name="object 64"/>
            <p:cNvSpPr/>
            <p:nvPr/>
          </p:nvSpPr>
          <p:spPr>
            <a:xfrm>
              <a:off x="6464808" y="2723387"/>
              <a:ext cx="543560" cy="12700"/>
            </a:xfrm>
            <a:custGeom>
              <a:avLst/>
              <a:gdLst/>
              <a:ahLst/>
              <a:cxnLst/>
              <a:rect l="l" t="t" r="r" b="b"/>
              <a:pathLst>
                <a:path w="543559" h="12700">
                  <a:moveTo>
                    <a:pt x="0" y="0"/>
                  </a:moveTo>
                  <a:lnTo>
                    <a:pt x="543356" y="1250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994591" y="2697511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752" y="0"/>
                  </a:moveTo>
                  <a:lnTo>
                    <a:pt x="0" y="76174"/>
                  </a:lnTo>
                  <a:lnTo>
                    <a:pt x="77050" y="39852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5810250" y="2549651"/>
            <a:ext cx="654050" cy="3492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345"/>
              </a:spcBef>
            </a:pPr>
            <a:r>
              <a:rPr sz="1600" spc="-10" dirty="0">
                <a:latin typeface="Arial"/>
                <a:cs typeface="Arial"/>
              </a:rPr>
              <a:t>RS(j)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916989" y="423481"/>
            <a:ext cx="358775" cy="1273175"/>
            <a:chOff x="7916989" y="423481"/>
            <a:chExt cx="358775" cy="1273175"/>
          </a:xfrm>
        </p:grpSpPr>
        <p:sp>
          <p:nvSpPr>
            <p:cNvPr id="68" name="object 68"/>
            <p:cNvSpPr/>
            <p:nvPr/>
          </p:nvSpPr>
          <p:spPr>
            <a:xfrm>
              <a:off x="8083233" y="1089660"/>
              <a:ext cx="12700" cy="543560"/>
            </a:xfrm>
            <a:custGeom>
              <a:avLst/>
              <a:gdLst/>
              <a:ahLst/>
              <a:cxnLst/>
              <a:rect l="l" t="t" r="r" b="b"/>
              <a:pathLst>
                <a:path w="12700" h="543560">
                  <a:moveTo>
                    <a:pt x="12509" y="0"/>
                  </a:moveTo>
                  <a:lnTo>
                    <a:pt x="0" y="54335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045445" y="1619443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69">
                  <a:moveTo>
                    <a:pt x="0" y="0"/>
                  </a:moveTo>
                  <a:lnTo>
                    <a:pt x="36322" y="77050"/>
                  </a:lnTo>
                  <a:lnTo>
                    <a:pt x="76174" y="17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21752" y="428244"/>
              <a:ext cx="349250" cy="654050"/>
            </a:xfrm>
            <a:custGeom>
              <a:avLst/>
              <a:gdLst/>
              <a:ahLst/>
              <a:cxnLst/>
              <a:rect l="l" t="t" r="r" b="b"/>
              <a:pathLst>
                <a:path w="349250" h="654050">
                  <a:moveTo>
                    <a:pt x="348996" y="653796"/>
                  </a:moveTo>
                  <a:lnTo>
                    <a:pt x="0" y="653796"/>
                  </a:lnTo>
                  <a:lnTo>
                    <a:pt x="0" y="0"/>
                  </a:lnTo>
                  <a:lnTo>
                    <a:pt x="348996" y="0"/>
                  </a:lnTo>
                  <a:lnTo>
                    <a:pt x="348996" y="6537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988263" y="507472"/>
            <a:ext cx="252095" cy="48831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10" dirty="0">
                <a:latin typeface="Arial"/>
                <a:cs typeface="Arial"/>
              </a:rPr>
              <a:t>CS(i)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862031" y="607950"/>
            <a:ext cx="1090295" cy="3079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0005">
              <a:lnSpc>
                <a:spcPts val="1864"/>
              </a:lnSpc>
            </a:pPr>
            <a:r>
              <a:rPr sz="1600" spc="-25" dirty="0">
                <a:latin typeface="Arial"/>
                <a:cs typeface="Arial"/>
              </a:rPr>
              <a:t>V</a:t>
            </a:r>
            <a:r>
              <a:rPr sz="1575" spc="-37" baseline="-21164" dirty="0">
                <a:latin typeface="Arial"/>
                <a:cs typeface="Arial"/>
              </a:rPr>
              <a:t>N</a:t>
            </a:r>
            <a:endParaRPr sz="1575" baseline="-21164">
              <a:latin typeface="Arial"/>
              <a:cs typeface="Arial"/>
            </a:endParaRPr>
          </a:p>
          <a:p>
            <a:pPr marL="12700" marR="5080" indent="24130">
              <a:lnSpc>
                <a:spcPct val="168400"/>
              </a:lnSpc>
              <a:spcBef>
                <a:spcPts val="130"/>
              </a:spcBef>
            </a:pPr>
            <a:r>
              <a:rPr sz="1600" spc="-25" dirty="0">
                <a:latin typeface="Arial"/>
                <a:cs typeface="Arial"/>
              </a:rPr>
              <a:t>V</a:t>
            </a:r>
            <a:r>
              <a:rPr sz="1575" spc="-37" baseline="-21164" dirty="0">
                <a:latin typeface="Arial"/>
                <a:cs typeface="Arial"/>
              </a:rPr>
              <a:t>P </a:t>
            </a:r>
            <a:r>
              <a:rPr sz="1600" spc="-25" dirty="0">
                <a:latin typeface="Arial"/>
                <a:cs typeface="Arial"/>
              </a:rPr>
              <a:t>BH</a:t>
            </a:r>
            <a:endParaRPr sz="16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018519" y="1696211"/>
            <a:ext cx="883919" cy="3492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805"/>
              </a:spcBef>
            </a:pPr>
            <a:r>
              <a:rPr sz="2400" spc="-30" baseline="13888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50" spc="-20" dirty="0">
                <a:solidFill>
                  <a:srgbClr val="FF0000"/>
                </a:solidFill>
                <a:latin typeface="Arial"/>
                <a:cs typeface="Arial"/>
              </a:rPr>
              <a:t>OUT</a:t>
            </a:r>
            <a:endParaRPr sz="10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37574" y="2100821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0000"/>
                </a:solidFill>
                <a:latin typeface="Arial"/>
                <a:cs typeface="Arial"/>
              </a:rPr>
              <a:t>ΔV</a:t>
            </a:r>
            <a:r>
              <a:rPr sz="1575" spc="-37" baseline="-21164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1575" baseline="-21164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1204453" y="2112264"/>
            <a:ext cx="76200" cy="1126490"/>
            <a:chOff x="11204453" y="2112264"/>
            <a:chExt cx="76200" cy="1126490"/>
          </a:xfrm>
        </p:grpSpPr>
        <p:sp>
          <p:nvSpPr>
            <p:cNvPr id="76" name="object 76"/>
            <p:cNvSpPr/>
            <p:nvPr/>
          </p:nvSpPr>
          <p:spPr>
            <a:xfrm>
              <a:off x="11242548" y="2112264"/>
              <a:ext cx="0" cy="1062990"/>
            </a:xfrm>
            <a:custGeom>
              <a:avLst/>
              <a:gdLst/>
              <a:ahLst/>
              <a:cxnLst/>
              <a:rect l="l" t="t" r="r" b="b"/>
              <a:pathLst>
                <a:path h="1062989">
                  <a:moveTo>
                    <a:pt x="0" y="0"/>
                  </a:moveTo>
                  <a:lnTo>
                    <a:pt x="0" y="106265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204453" y="31622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0558587" y="3335399"/>
            <a:ext cx="1315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13888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50" dirty="0">
                <a:solidFill>
                  <a:srgbClr val="FF0000"/>
                </a:solidFill>
                <a:latin typeface="Arial"/>
                <a:cs typeface="Arial"/>
              </a:rPr>
              <a:t>gs</a:t>
            </a:r>
            <a:r>
              <a:rPr sz="1050" spc="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aseline="13888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spc="15" baseline="1388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5" baseline="13888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50" spc="-1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spc="-15" baseline="13888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0" spc="-30" baseline="13888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50" spc="-20" dirty="0">
                <a:solidFill>
                  <a:srgbClr val="FF0000"/>
                </a:solidFill>
                <a:latin typeface="Arial"/>
                <a:cs typeface="Arial"/>
              </a:rPr>
              <a:t>OUT</a:t>
            </a:r>
            <a:endParaRPr sz="1050">
              <a:latin typeface="Arial"/>
              <a:cs typeface="Arial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7ECF736-C38E-0B54-23A5-1156D9524037}"/>
              </a:ext>
            </a:extLst>
          </p:cNvPr>
          <p:cNvSpPr/>
          <p:nvPr/>
        </p:nvSpPr>
        <p:spPr>
          <a:xfrm>
            <a:off x="5810250" y="3188211"/>
            <a:ext cx="2111502" cy="1013675"/>
          </a:xfrm>
          <a:prstGeom prst="rect">
            <a:avLst/>
          </a:prstGeom>
          <a:solidFill>
            <a:srgbClr val="D72C2D">
              <a:alpha val="4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ooter Placeholder 5">
            <a:extLst>
              <a:ext uri="{FF2B5EF4-FFF2-40B4-BE49-F238E27FC236}">
                <a16:creationId xmlns:a16="http://schemas.microsoft.com/office/drawing/2014/main" id="{C54E0191-A897-003F-4C1F-05D4E8D5C0FF}"/>
              </a:ext>
            </a:extLst>
          </p:cNvPr>
          <p:cNvSpPr txBox="1">
            <a:spLocks/>
          </p:cNvSpPr>
          <p:nvPr/>
        </p:nvSpPr>
        <p:spPr>
          <a:xfrm>
            <a:off x="8839200" y="6459285"/>
            <a:ext cx="2679030" cy="26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solidFill>
                  <a:schemeClr val="bg1"/>
                </a:solidFill>
              </a:rPr>
              <a:t>UNCLASSIFIED//FOUO</a:t>
            </a:r>
          </a:p>
        </p:txBody>
      </p:sp>
    </p:spTree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Limited_2019.potx  -  Read-Only" id="{D09A6074-4508-4365-A1DC-9585CABF9D5F}" vid="{3CD30893-EED7-4292-8C0A-ECC25221B6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f607ce8-8f05-4860-8bb7-9b1d8c4d0492" xsi:nil="true"/>
    <kwizcomcontrollerfield xmlns="646ec821-4e6c-48b0-a1e0-0c7226b1eeba" xsi:nil="true"/>
    <kwizcomcontrollerfield0 xmlns="646ec821-4e6c-48b0-a1e0-0c7226b1eeba" xsi:nil="true"/>
    <lcf76f155ced4ddcb4097134ff3c332f xmlns="646ec821-4e6c-48b0-a1e0-0c7226b1eeb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4D24327C6856449D6DE9ACFD340771" ma:contentTypeVersion="18" ma:contentTypeDescription="Create a new document." ma:contentTypeScope="" ma:versionID="6b960fc5bda7acaa60645e4f37739ae7">
  <xsd:schema xmlns:xsd="http://www.w3.org/2001/XMLSchema" xmlns:xs="http://www.w3.org/2001/XMLSchema" xmlns:p="http://schemas.microsoft.com/office/2006/metadata/properties" xmlns:ns2="646ec821-4e6c-48b0-a1e0-0c7226b1eeba" xmlns:ns3="af607ce8-8f05-4860-8bb7-9b1d8c4d0492" targetNamespace="http://schemas.microsoft.com/office/2006/metadata/properties" ma:root="true" ma:fieldsID="be3fe29d2fff6d53df6adbbebc76112e" ns2:_="" ns3:_="">
    <xsd:import namespace="646ec821-4e6c-48b0-a1e0-0c7226b1eeba"/>
    <xsd:import namespace="af607ce8-8f05-4860-8bb7-9b1d8c4d0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kwizcomcontrollerfield" minOccurs="0"/>
                <xsd:element ref="ns2:kwizcomcontrollerfield0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ec821-4e6c-48b0-a1e0-0c7226b1ee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0eec0a79-46cb-4568-9b1b-2d720bd320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kwizcomcontrollerfield" ma:index="23" nillable="true" ma:displayName="kwizcomcontrollerfield" ma:internalName="kwizcomcontrollerfield">
      <xsd:simpleType>
        <xsd:restriction base="dms:Text"/>
      </xsd:simpleType>
    </xsd:element>
    <xsd:element name="kwizcomcontrollerfield0" ma:index="24" nillable="true" ma:displayName="kwizcomcontrollerfield" ma:internalName="kwizcomcontrollerfield0">
      <xsd:simpleType>
        <xsd:restriction base="dms:Text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07ce8-8f05-4860-8bb7-9b1d8c4d049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84eff09-6461-4f65-922a-45b6139b2ed2}" ma:internalName="TaxCatchAll" ma:showField="CatchAllData" ma:web="af607ce8-8f05-4860-8bb7-9b1d8c4d0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FA520C-D4A9-4C62-88AB-00332DC3B92D}">
  <ds:schemaRefs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af607ce8-8f05-4860-8bb7-9b1d8c4d0492"/>
    <ds:schemaRef ds:uri="646ec821-4e6c-48b0-a1e0-0c7226b1eeba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BC380AE-119A-4AF2-862C-6F624BCA04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6ec821-4e6c-48b0-a1e0-0c7226b1eeba"/>
    <ds:schemaRef ds:uri="af607ce8-8f05-4860-8bb7-9b1d8c4d0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C9E8DF-396D-4A38-9070-3C03912D8C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6983</TotalTime>
  <Words>1446</Words>
  <Application>Microsoft Macintosh PowerPoint</Application>
  <PresentationFormat>Widescreen</PresentationFormat>
  <Paragraphs>248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ＭＳ Ｐゴシック</vt:lpstr>
      <vt:lpstr>Arial</vt:lpstr>
      <vt:lpstr>Calibri</vt:lpstr>
      <vt:lpstr>Lato</vt:lpstr>
      <vt:lpstr>Lucida Grande</vt:lpstr>
      <vt:lpstr>Menlo</vt:lpstr>
      <vt:lpstr>Wingdings</vt:lpstr>
      <vt:lpstr>Arm_PPT_Public</vt:lpstr>
      <vt:lpstr>EXAMPLE Critical Design Review (CDR)</vt:lpstr>
      <vt:lpstr>Executive Summary</vt:lpstr>
      <vt:lpstr>DOE-3 Objectives</vt:lpstr>
      <vt:lpstr>Anticipated Timeline</vt:lpstr>
      <vt:lpstr>DOE-1, DOE-2, DOE-3 Designs</vt:lpstr>
      <vt:lpstr>DOE-3 (DOE-1-v3)</vt:lpstr>
      <vt:lpstr>DOE-3 Chiplet 1 RTS Source Follower Array</vt:lpstr>
      <vt:lpstr>DOE-1-v3 On-Chip RTS Structures</vt:lpstr>
      <vt:lpstr>DOE-1-v3 On-Chip RTS Structures</vt:lpstr>
      <vt:lpstr>DOE1 NMOS Current Source </vt:lpstr>
      <vt:lpstr>DOE1_v3 PMOS Array Fix </vt:lpstr>
      <vt:lpstr>DOE1_v3 PMOS Array Fix </vt:lpstr>
      <vt:lpstr>DOE1_v3 PMOS Array Fix - Layout </vt:lpstr>
      <vt:lpstr>DOE1_v3 PMOS Array Fix - LVS </vt:lpstr>
      <vt:lpstr>DOE-3 RADFX</vt:lpstr>
      <vt:lpstr>DOE-2/3 Radiation Effects Test Coupon (RADFX)</vt:lpstr>
      <vt:lpstr>DOE-2/3 Radiation Effects Test Coupon (RADFX)</vt:lpstr>
      <vt:lpstr>Shift Registers (SREG) – H Clocking Method</vt:lpstr>
      <vt:lpstr>Shift Registers (SREG) – H Clocking Method</vt:lpstr>
      <vt:lpstr>Shift Registers (SREG) – H Clocking Method</vt:lpstr>
      <vt:lpstr>Shift Registers (SREG) – H Clocking Method</vt:lpstr>
      <vt:lpstr>Shift Registers (SREG) – H Clocking Method</vt:lpstr>
      <vt:lpstr>DICE Schematic </vt:lpstr>
      <vt:lpstr>DICE Layout </vt:lpstr>
      <vt:lpstr>DICE Shift Register Layout </vt:lpstr>
      <vt:lpstr>DICE 1024x Shift Register </vt:lpstr>
      <vt:lpstr>DICE Size Increase → 32.47%  </vt:lpstr>
      <vt:lpstr>DICE Functionality </vt:lpstr>
      <vt:lpstr>DICE - LVS </vt:lpstr>
      <vt:lpstr>DRC Rule Waivers Needed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Loveless, Daniel</dc:creator>
  <cp:lastModifiedBy>Loveless, Daniel</cp:lastModifiedBy>
  <cp:revision>44</cp:revision>
  <dcterms:created xsi:type="dcterms:W3CDTF">2021-10-01T16:06:46Z</dcterms:created>
  <dcterms:modified xsi:type="dcterms:W3CDTF">2025-04-22T16:33:25Z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0x010100784D24327C6856449D6DE9ACFD340771</vt:lpwstr>
  </property>
</Properties>
</file>